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media/image11.jpg" ContentType="image/png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7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0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4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4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6"/>
  </p:notesMasterIdLst>
  <p:handoutMasterIdLst>
    <p:handoutMasterId r:id="rId57"/>
  </p:handoutMasterIdLst>
  <p:sldIdLst>
    <p:sldId id="1673" r:id="rId2"/>
    <p:sldId id="1675" r:id="rId3"/>
    <p:sldId id="1668" r:id="rId4"/>
    <p:sldId id="1638" r:id="rId5"/>
    <p:sldId id="1644" r:id="rId6"/>
    <p:sldId id="1580" r:id="rId7"/>
    <p:sldId id="1581" r:id="rId8"/>
    <p:sldId id="1128" r:id="rId9"/>
    <p:sldId id="1129" r:id="rId10"/>
    <p:sldId id="1376" r:id="rId11"/>
    <p:sldId id="1134" r:id="rId12"/>
    <p:sldId id="1135" r:id="rId13"/>
    <p:sldId id="1136" r:id="rId14"/>
    <p:sldId id="1137" r:id="rId15"/>
    <p:sldId id="1140" r:id="rId16"/>
    <p:sldId id="1142" r:id="rId17"/>
    <p:sldId id="444" r:id="rId18"/>
    <p:sldId id="1156" r:id="rId19"/>
    <p:sldId id="447" r:id="rId20"/>
    <p:sldId id="1166" r:id="rId21"/>
    <p:sldId id="1365" r:id="rId22"/>
    <p:sldId id="1167" r:id="rId23"/>
    <p:sldId id="1320" r:id="rId24"/>
    <p:sldId id="1181" r:id="rId25"/>
    <p:sldId id="1322" r:id="rId26"/>
    <p:sldId id="1183" r:id="rId27"/>
    <p:sldId id="732" r:id="rId28"/>
    <p:sldId id="1187" r:id="rId29"/>
    <p:sldId id="1188" r:id="rId30"/>
    <p:sldId id="1414" r:id="rId31"/>
    <p:sldId id="1423" r:id="rId32"/>
    <p:sldId id="1327" r:id="rId33"/>
    <p:sldId id="1329" r:id="rId34"/>
    <p:sldId id="1448" r:id="rId35"/>
    <p:sldId id="709" r:id="rId36"/>
    <p:sldId id="1507" r:id="rId37"/>
    <p:sldId id="1590" r:id="rId38"/>
    <p:sldId id="1511" r:id="rId39"/>
    <p:sldId id="1625" r:id="rId40"/>
    <p:sldId id="1626" r:id="rId41"/>
    <p:sldId id="1627" r:id="rId42"/>
    <p:sldId id="1662" r:id="rId43"/>
    <p:sldId id="1628" r:id="rId44"/>
    <p:sldId id="1629" r:id="rId45"/>
    <p:sldId id="1630" r:id="rId46"/>
    <p:sldId id="844" r:id="rId47"/>
    <p:sldId id="1340" r:id="rId48"/>
    <p:sldId id="1663" r:id="rId49"/>
    <p:sldId id="1341" r:id="rId50"/>
    <p:sldId id="764" r:id="rId51"/>
    <p:sldId id="1212" r:id="rId52"/>
    <p:sldId id="1213" r:id="rId53"/>
    <p:sldId id="1674" r:id="rId54"/>
    <p:sldId id="1670" r:id="rId55"/>
  </p:sldIdLst>
  <p:sldSz cx="9144000" cy="6858000" type="screen4x3"/>
  <p:notesSz cx="6973888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AFF"/>
    <a:srgbClr val="00863D"/>
    <a:srgbClr val="D679FF"/>
    <a:srgbClr val="78B832"/>
    <a:srgbClr val="3F9EA3"/>
    <a:srgbClr val="8F5E15"/>
    <a:srgbClr val="DF922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1" autoAdjust="0"/>
    <p:restoredTop sz="97227" autoAdjust="0"/>
  </p:normalViewPr>
  <p:slideViewPr>
    <p:cSldViewPr>
      <p:cViewPr varScale="1">
        <p:scale>
          <a:sx n="112" d="100"/>
          <a:sy n="112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14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909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13" Type="http://schemas.openxmlformats.org/officeDocument/2006/relationships/slide" Target="slides/slide50.xml"/><Relationship Id="rId3" Type="http://schemas.openxmlformats.org/officeDocument/2006/relationships/slide" Target="slides/slide17.xml"/><Relationship Id="rId7" Type="http://schemas.openxmlformats.org/officeDocument/2006/relationships/slide" Target="slides/slide30.xml"/><Relationship Id="rId12" Type="http://schemas.openxmlformats.org/officeDocument/2006/relationships/slide" Target="slides/slide46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28.xml"/><Relationship Id="rId11" Type="http://schemas.openxmlformats.org/officeDocument/2006/relationships/slide" Target="slides/slide35.xml"/><Relationship Id="rId5" Type="http://schemas.openxmlformats.org/officeDocument/2006/relationships/slide" Target="slides/slide27.xml"/><Relationship Id="rId10" Type="http://schemas.openxmlformats.org/officeDocument/2006/relationships/slide" Target="slides/slide33.xml"/><Relationship Id="rId4" Type="http://schemas.openxmlformats.org/officeDocument/2006/relationships/slide" Target="slides/slide20.xml"/><Relationship Id="rId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542165734848565E-2"/>
          <c:y val="2.5317657210656886E-3"/>
          <c:w val="0.95025081838495629"/>
          <c:h val="0.8658227848101265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Sheet1!$A$2:$B$9</c:f>
              <c:multiLvlStrCache>
                <c:ptCount val="8"/>
                <c:lvl>
                  <c:pt idx="0">
                    <c:v>Men</c:v>
                  </c:pt>
                  <c:pt idx="1">
                    <c:v>Women</c:v>
                  </c:pt>
                  <c:pt idx="3">
                    <c:v>Men</c:v>
                  </c:pt>
                  <c:pt idx="4">
                    <c:v>Women</c:v>
                  </c:pt>
                  <c:pt idx="6">
                    <c:v>Men</c:v>
                  </c:pt>
                  <c:pt idx="7">
                    <c:v>Women</c:v>
                  </c:pt>
                </c:lvl>
                <c:lvl>
                  <c:pt idx="0">
                    <c:v>Faculty</c:v>
                  </c:pt>
                  <c:pt idx="3">
                    <c:v>Postdoctoral Associate</c:v>
                  </c:pt>
                  <c:pt idx="6">
                    <c:v>Staff</c:v>
                  </c:pt>
                </c:lvl>
              </c:multiLvlStrCache>
            </c:multiLvlStrRef>
          </c:cat>
          <c:val>
            <c:numRef>
              <c:f>Sheet1!$C$2:$C$9</c:f>
              <c:numCache>
                <c:formatCode>0%</c:formatCode>
                <c:ptCount val="8"/>
                <c:pt idx="0">
                  <c:v>0.54</c:v>
                </c:pt>
                <c:pt idx="1">
                  <c:v>0.44</c:v>
                </c:pt>
                <c:pt idx="3">
                  <c:v>0.56000000000000005</c:v>
                </c:pt>
                <c:pt idx="4">
                  <c:v>0.43</c:v>
                </c:pt>
                <c:pt idx="6">
                  <c:v>0.30299999999999999</c:v>
                </c:pt>
                <c:pt idx="7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9-40E7-817A-EA149FCFA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0791208"/>
        <c:axId val="180791600"/>
      </c:barChart>
      <c:catAx>
        <c:axId val="180791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80791600"/>
        <c:crosses val="autoZero"/>
        <c:auto val="0"/>
        <c:lblAlgn val="ctr"/>
        <c:lblOffset val="105"/>
        <c:tickMarkSkip val="1"/>
        <c:noMultiLvlLbl val="0"/>
      </c:catAx>
      <c:valAx>
        <c:axId val="180791600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80791208"/>
        <c:crosses val="autoZero"/>
        <c:crossBetween val="between"/>
        <c:minorUnit val="2.0000000000000004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07326007326009E-2"/>
          <c:y val="3.5230352303523033E-2"/>
          <c:w val="0.96929849153471204"/>
          <c:h val="0.895984465356464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Faculty</c:v>
                </c:pt>
              </c:strCache>
            </c:strRef>
          </c:tx>
          <c:spPr>
            <a:solidFill>
              <a:schemeClr val="accent1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2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LGBQ</c:v>
                </c:pt>
                <c:pt idx="1">
                  <c:v>Heterosexual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126</c:v>
                </c:pt>
                <c:pt idx="1">
                  <c:v>1793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8-4457-AACC-31C197246936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Postdoctoral Associate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&lt;5</a:t>
                    </a:r>
                  </a:p>
                </c:rich>
              </c:tx>
              <c:spPr>
                <a:noFill/>
                <a:ln w="25402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88-4457-AACC-31C197246936}"/>
                </c:ext>
              </c:extLst>
            </c:dLbl>
            <c:spPr>
              <a:noFill/>
              <a:ln w="25402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LGBQ</c:v>
                </c:pt>
                <c:pt idx="1">
                  <c:v>Heterosexual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88-4457-AACC-31C197246936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LGBQ</c:v>
                </c:pt>
                <c:pt idx="1">
                  <c:v>Heterosexual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233</c:v>
                </c:pt>
                <c:pt idx="1">
                  <c:v>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88-4457-AACC-31C197246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791992"/>
        <c:axId val="180792384"/>
      </c:barChart>
      <c:catAx>
        <c:axId val="180791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079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0792384"/>
        <c:scaling>
          <c:orientation val="minMax"/>
          <c:max val="3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0791992"/>
        <c:crosses val="autoZero"/>
        <c:crossBetween val="between"/>
      </c:valAx>
      <c:spPr>
        <a:noFill/>
        <a:ln w="23633">
          <a:noFill/>
        </a:ln>
      </c:spPr>
    </c:plotArea>
    <c:legend>
      <c:legendPos val="r"/>
      <c:layout>
        <c:manualLayout>
          <c:xMode val="edge"/>
          <c:yMode val="edge"/>
          <c:x val="0.14260563380281691"/>
          <c:y val="1.6313213703099509E-3"/>
          <c:w val="0.2562343759488997"/>
          <c:h val="0.17766330287066054"/>
        </c:manualLayout>
      </c:layout>
      <c:overlay val="0"/>
      <c:spPr>
        <a:solidFill>
          <a:schemeClr val="bg1"/>
        </a:solidFill>
        <a:ln w="25402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1" b="1" i="0" u="none" strike="noStrike" baseline="0">
          <a:solidFill>
            <a:schemeClr val="tx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B9BCB-04FF-4C7D-8280-0F643E1BE058}" type="doc">
      <dgm:prSet loTypeId="urn:microsoft.com/office/officeart/2005/8/layout/chevron2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8C75961-E01C-4D30-84EA-E547DF500FD9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What is it?</a:t>
          </a:r>
          <a:endParaRPr lang="en-US" b="1" dirty="0"/>
        </a:p>
      </dgm:t>
    </dgm:pt>
    <dgm:pt modelId="{AF6E0F40-A7D3-465C-866A-04E10AFFC46B}" type="parTrans" cxnId="{B98BF525-69C2-4C19-AA0A-5A97CE839547}">
      <dgm:prSet/>
      <dgm:spPr/>
      <dgm:t>
        <a:bodyPr/>
        <a:lstStyle/>
        <a:p>
          <a:endParaRPr lang="en-US"/>
        </a:p>
      </dgm:t>
    </dgm:pt>
    <dgm:pt modelId="{56ABF6EF-71BB-43FF-97C6-781139B66628}" type="sibTrans" cxnId="{B98BF525-69C2-4C19-AA0A-5A97CE839547}">
      <dgm:prSet/>
      <dgm:spPr/>
      <dgm:t>
        <a:bodyPr/>
        <a:lstStyle/>
        <a:p>
          <a:endParaRPr lang="en-US"/>
        </a:p>
      </dgm:t>
    </dgm:pt>
    <dgm:pt modelId="{0C4556DD-78A5-4188-98B3-162D329A4585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n-US" sz="2800" dirty="0" smtClean="0"/>
            <a:t>Campus Climate is a construct</a:t>
          </a:r>
          <a:endParaRPr lang="en-US" sz="2800" dirty="0"/>
        </a:p>
      </dgm:t>
    </dgm:pt>
    <dgm:pt modelId="{2FADA01C-2A3B-453C-8A41-A4A1098E3B90}" type="parTrans" cxnId="{02DF939E-452F-4698-AFD4-57B19E2FC6FD}">
      <dgm:prSet/>
      <dgm:spPr/>
      <dgm:t>
        <a:bodyPr/>
        <a:lstStyle/>
        <a:p>
          <a:endParaRPr lang="en-US"/>
        </a:p>
      </dgm:t>
    </dgm:pt>
    <dgm:pt modelId="{B4F26374-AB3C-46DE-8F07-43F367FFF66E}" type="sibTrans" cxnId="{02DF939E-452F-4698-AFD4-57B19E2FC6FD}">
      <dgm:prSet/>
      <dgm:spPr/>
      <dgm:t>
        <a:bodyPr/>
        <a:lstStyle/>
        <a:p>
          <a:endParaRPr lang="en-US"/>
        </a:p>
      </dgm:t>
    </dgm:pt>
    <dgm:pt modelId="{CBCA55AB-847E-4D9D-BA71-EB7870B5E5F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 smtClean="0"/>
            <a:t>Definition?</a:t>
          </a:r>
          <a:endParaRPr lang="en-US" b="1" dirty="0"/>
        </a:p>
      </dgm:t>
    </dgm:pt>
    <dgm:pt modelId="{463FE210-0E06-4493-9518-3B7DD4043DBB}" type="parTrans" cxnId="{E7B65929-5D7A-4CC2-95FD-AB6D4F80E358}">
      <dgm:prSet/>
      <dgm:spPr/>
      <dgm:t>
        <a:bodyPr/>
        <a:lstStyle/>
        <a:p>
          <a:endParaRPr lang="en-US"/>
        </a:p>
      </dgm:t>
    </dgm:pt>
    <dgm:pt modelId="{8E17B54D-D080-4616-B53C-7D4D8CC9C0FD}" type="sibTrans" cxnId="{E7B65929-5D7A-4CC2-95FD-AB6D4F80E358}">
      <dgm:prSet/>
      <dgm:spPr/>
      <dgm:t>
        <a:bodyPr/>
        <a:lstStyle/>
        <a:p>
          <a:endParaRPr lang="en-US"/>
        </a:p>
      </dgm:t>
    </dgm:pt>
    <dgm:pt modelId="{AA3DF7C1-7DC5-4216-89F9-0BE3EBE58968}">
      <dgm:prSet phldrT="[Text]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i="1" dirty="0" smtClean="0"/>
            <a:t>Current attitudes, behaviors, and standards and practices of employees and students of an institution</a:t>
          </a:r>
          <a:endParaRPr lang="en-US" dirty="0"/>
        </a:p>
      </dgm:t>
    </dgm:pt>
    <dgm:pt modelId="{8628D693-801A-4CBB-8945-C75EAB054EA6}" type="parTrans" cxnId="{2AF177DA-E433-45D8-9ACC-3CB9D96CECBE}">
      <dgm:prSet/>
      <dgm:spPr/>
      <dgm:t>
        <a:bodyPr/>
        <a:lstStyle/>
        <a:p>
          <a:endParaRPr lang="en-US"/>
        </a:p>
      </dgm:t>
    </dgm:pt>
    <dgm:pt modelId="{5B9B129F-B072-4962-8D6C-932D8D54A12F}" type="sibTrans" cxnId="{2AF177DA-E433-45D8-9ACC-3CB9D96CECBE}">
      <dgm:prSet/>
      <dgm:spPr/>
      <dgm:t>
        <a:bodyPr/>
        <a:lstStyle/>
        <a:p>
          <a:endParaRPr lang="en-US"/>
        </a:p>
      </dgm:t>
    </dgm:pt>
    <dgm:pt modelId="{DFEDCE6E-970A-4767-A544-3D3100B30D1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smtClean="0"/>
            <a:t>How is it measured?</a:t>
          </a:r>
          <a:endParaRPr lang="en-US" b="1" dirty="0"/>
        </a:p>
      </dgm:t>
    </dgm:pt>
    <dgm:pt modelId="{2B457AEE-2C5F-4EFC-9CC2-E4E1E4A7D838}" type="parTrans" cxnId="{E2F4BB70-B044-4401-993C-51D7504862AC}">
      <dgm:prSet/>
      <dgm:spPr/>
      <dgm:t>
        <a:bodyPr/>
        <a:lstStyle/>
        <a:p>
          <a:endParaRPr lang="en-US"/>
        </a:p>
      </dgm:t>
    </dgm:pt>
    <dgm:pt modelId="{BCE41F2B-E10F-4808-9F8C-555B83669530}" type="sibTrans" cxnId="{E2F4BB70-B044-4401-993C-51D7504862AC}">
      <dgm:prSet/>
      <dgm:spPr/>
      <dgm:t>
        <a:bodyPr/>
        <a:lstStyle/>
        <a:p>
          <a:endParaRPr lang="en-US"/>
        </a:p>
      </dgm:t>
    </dgm:pt>
    <dgm:pt modelId="{418441F8-A091-4D67-9877-93816FA8202F}">
      <dgm:prSet phldrT="[Text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 smtClean="0"/>
            <a:t>Personal Experiences</a:t>
          </a:r>
          <a:endParaRPr lang="en-US" sz="2400" dirty="0"/>
        </a:p>
      </dgm:t>
    </dgm:pt>
    <dgm:pt modelId="{D3B4943D-620E-465A-8BB4-68D66853C9B1}" type="parTrans" cxnId="{9CBF3A6E-B57F-470A-8EE7-7FE2A16C541E}">
      <dgm:prSet/>
      <dgm:spPr/>
      <dgm:t>
        <a:bodyPr/>
        <a:lstStyle/>
        <a:p>
          <a:endParaRPr lang="en-US"/>
        </a:p>
      </dgm:t>
    </dgm:pt>
    <dgm:pt modelId="{6BF47F44-E1D8-4C5E-BC52-5FE056022820}" type="sibTrans" cxnId="{9CBF3A6E-B57F-470A-8EE7-7FE2A16C541E}">
      <dgm:prSet/>
      <dgm:spPr/>
      <dgm:t>
        <a:bodyPr/>
        <a:lstStyle/>
        <a:p>
          <a:endParaRPr lang="en-US"/>
        </a:p>
      </dgm:t>
    </dgm:pt>
    <dgm:pt modelId="{538746BB-0E3C-4358-BE9D-934EBAC9CCEF}">
      <dgm:prSet phldrT="[Text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 smtClean="0"/>
            <a:t>Perceptions</a:t>
          </a:r>
          <a:endParaRPr lang="en-US" sz="2400" dirty="0"/>
        </a:p>
      </dgm:t>
    </dgm:pt>
    <dgm:pt modelId="{63D456B3-60FB-4BF4-8AAC-52FAAB6FF889}" type="parTrans" cxnId="{778276B0-10FA-41B2-A868-03DA89F2C736}">
      <dgm:prSet/>
      <dgm:spPr/>
      <dgm:t>
        <a:bodyPr/>
        <a:lstStyle/>
        <a:p>
          <a:endParaRPr lang="en-US"/>
        </a:p>
      </dgm:t>
    </dgm:pt>
    <dgm:pt modelId="{82E08516-1ED3-4C82-91C0-534E9EFDF4DE}" type="sibTrans" cxnId="{778276B0-10FA-41B2-A868-03DA89F2C736}">
      <dgm:prSet/>
      <dgm:spPr/>
      <dgm:t>
        <a:bodyPr/>
        <a:lstStyle/>
        <a:p>
          <a:endParaRPr lang="en-US"/>
        </a:p>
      </dgm:t>
    </dgm:pt>
    <dgm:pt modelId="{83AE3C27-BCD9-409E-B7D1-D249C58A7953}">
      <dgm:prSet phldrT="[Text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 smtClean="0"/>
            <a:t>Institutional Efforts</a:t>
          </a:r>
          <a:endParaRPr lang="en-US" sz="2400" dirty="0"/>
        </a:p>
      </dgm:t>
    </dgm:pt>
    <dgm:pt modelId="{713D4CED-903D-401A-87BD-2E73211AD30A}" type="parTrans" cxnId="{930F0B0E-755D-485E-A593-2C1E4A60ECB7}">
      <dgm:prSet/>
      <dgm:spPr/>
      <dgm:t>
        <a:bodyPr/>
        <a:lstStyle/>
        <a:p>
          <a:endParaRPr lang="en-US"/>
        </a:p>
      </dgm:t>
    </dgm:pt>
    <dgm:pt modelId="{D45692AB-2905-47A5-8674-53AC1980B9CA}" type="sibTrans" cxnId="{930F0B0E-755D-485E-A593-2C1E4A60ECB7}">
      <dgm:prSet/>
      <dgm:spPr/>
      <dgm:t>
        <a:bodyPr/>
        <a:lstStyle/>
        <a:p>
          <a:endParaRPr lang="en-US"/>
        </a:p>
      </dgm:t>
    </dgm:pt>
    <dgm:pt modelId="{F9C884F8-BE41-4825-828D-ECC514CB9559}" type="pres">
      <dgm:prSet presAssocID="{9A8B9BCB-04FF-4C7D-8280-0F643E1BE0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CBF21-A3BB-4C14-B199-94D706A5D4A8}" type="pres">
      <dgm:prSet presAssocID="{D8C75961-E01C-4D30-84EA-E547DF500FD9}" presName="composite" presStyleCnt="0"/>
      <dgm:spPr/>
      <dgm:t>
        <a:bodyPr/>
        <a:lstStyle/>
        <a:p>
          <a:endParaRPr lang="en-US"/>
        </a:p>
      </dgm:t>
    </dgm:pt>
    <dgm:pt modelId="{B7ADAF61-E0B1-4387-A34E-A492F5B15D0E}" type="pres">
      <dgm:prSet presAssocID="{D8C75961-E01C-4D30-84EA-E547DF500F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691-EF16-42BC-9958-9418E4B826FD}" type="pres">
      <dgm:prSet presAssocID="{D8C75961-E01C-4D30-84EA-E547DF500F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6282-167E-40C3-8CA8-2008A4583F96}" type="pres">
      <dgm:prSet presAssocID="{56ABF6EF-71BB-43FF-97C6-781139B66628}" presName="sp" presStyleCnt="0"/>
      <dgm:spPr/>
      <dgm:t>
        <a:bodyPr/>
        <a:lstStyle/>
        <a:p>
          <a:endParaRPr lang="en-US"/>
        </a:p>
      </dgm:t>
    </dgm:pt>
    <dgm:pt modelId="{A5A533BB-75CA-487F-9359-FB769B797AA8}" type="pres">
      <dgm:prSet presAssocID="{CBCA55AB-847E-4D9D-BA71-EB7870B5E5F1}" presName="composite" presStyleCnt="0"/>
      <dgm:spPr/>
      <dgm:t>
        <a:bodyPr/>
        <a:lstStyle/>
        <a:p>
          <a:endParaRPr lang="en-US"/>
        </a:p>
      </dgm:t>
    </dgm:pt>
    <dgm:pt modelId="{B90227D2-E865-4F28-8BE2-7032A89B6DDF}" type="pres">
      <dgm:prSet presAssocID="{CBCA55AB-847E-4D9D-BA71-EB7870B5E5F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1E924-2112-46A0-8C0B-1EA3E4DC288E}" type="pres">
      <dgm:prSet presAssocID="{CBCA55AB-847E-4D9D-BA71-EB7870B5E5F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376AB-DEBE-469B-BC6C-FF13491AACF7}" type="pres">
      <dgm:prSet presAssocID="{8E17B54D-D080-4616-B53C-7D4D8CC9C0FD}" presName="sp" presStyleCnt="0"/>
      <dgm:spPr/>
      <dgm:t>
        <a:bodyPr/>
        <a:lstStyle/>
        <a:p>
          <a:endParaRPr lang="en-US"/>
        </a:p>
      </dgm:t>
    </dgm:pt>
    <dgm:pt modelId="{A0A3AE1D-1A5D-4667-9189-FF6E001C97C1}" type="pres">
      <dgm:prSet presAssocID="{DFEDCE6E-970A-4767-A544-3D3100B30D1F}" presName="composite" presStyleCnt="0"/>
      <dgm:spPr/>
      <dgm:t>
        <a:bodyPr/>
        <a:lstStyle/>
        <a:p>
          <a:endParaRPr lang="en-US"/>
        </a:p>
      </dgm:t>
    </dgm:pt>
    <dgm:pt modelId="{D1CEB680-C20D-4A54-B81B-5DA198D4497B}" type="pres">
      <dgm:prSet presAssocID="{DFEDCE6E-970A-4767-A544-3D3100B30D1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CD82-6B26-48AD-9A75-C42947456E4E}" type="pres">
      <dgm:prSet presAssocID="{DFEDCE6E-970A-4767-A544-3D3100B30D1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F177DA-E433-45D8-9ACC-3CB9D96CECBE}" srcId="{CBCA55AB-847E-4D9D-BA71-EB7870B5E5F1}" destId="{AA3DF7C1-7DC5-4216-89F9-0BE3EBE58968}" srcOrd="0" destOrd="0" parTransId="{8628D693-801A-4CBB-8945-C75EAB054EA6}" sibTransId="{5B9B129F-B072-4962-8D6C-932D8D54A12F}"/>
    <dgm:cxn modelId="{7A34DD38-28C8-43CB-AFBC-7C376C5E6E91}" type="presOf" srcId="{DFEDCE6E-970A-4767-A544-3D3100B30D1F}" destId="{D1CEB680-C20D-4A54-B81B-5DA198D4497B}" srcOrd="0" destOrd="0" presId="urn:microsoft.com/office/officeart/2005/8/layout/chevron2"/>
    <dgm:cxn modelId="{02DF939E-452F-4698-AFD4-57B19E2FC6FD}" srcId="{D8C75961-E01C-4D30-84EA-E547DF500FD9}" destId="{0C4556DD-78A5-4188-98B3-162D329A4585}" srcOrd="0" destOrd="0" parTransId="{2FADA01C-2A3B-453C-8A41-A4A1098E3B90}" sibTransId="{B4F26374-AB3C-46DE-8F07-43F367FFF66E}"/>
    <dgm:cxn modelId="{E6360CC3-6EBA-40DB-A555-5DFA78C3374D}" type="presOf" srcId="{538746BB-0E3C-4358-BE9D-934EBAC9CCEF}" destId="{2540CD82-6B26-48AD-9A75-C42947456E4E}" srcOrd="0" destOrd="1" presId="urn:microsoft.com/office/officeart/2005/8/layout/chevron2"/>
    <dgm:cxn modelId="{29CE1E85-CB3B-4D43-BF2E-C7D21933963B}" type="presOf" srcId="{0C4556DD-78A5-4188-98B3-162D329A4585}" destId="{56893691-EF16-42BC-9958-9418E4B826FD}" srcOrd="0" destOrd="0" presId="urn:microsoft.com/office/officeart/2005/8/layout/chevron2"/>
    <dgm:cxn modelId="{D7D8754F-E2D8-4E0B-B4AF-16E52916C83D}" type="presOf" srcId="{83AE3C27-BCD9-409E-B7D1-D249C58A7953}" destId="{2540CD82-6B26-48AD-9A75-C42947456E4E}" srcOrd="0" destOrd="2" presId="urn:microsoft.com/office/officeart/2005/8/layout/chevron2"/>
    <dgm:cxn modelId="{015A7FE1-4B73-416E-885E-E9046B8D645D}" type="presOf" srcId="{AA3DF7C1-7DC5-4216-89F9-0BE3EBE58968}" destId="{0F51E924-2112-46A0-8C0B-1EA3E4DC288E}" srcOrd="0" destOrd="0" presId="urn:microsoft.com/office/officeart/2005/8/layout/chevron2"/>
    <dgm:cxn modelId="{E2F4BB70-B044-4401-993C-51D7504862AC}" srcId="{9A8B9BCB-04FF-4C7D-8280-0F643E1BE058}" destId="{DFEDCE6E-970A-4767-A544-3D3100B30D1F}" srcOrd="2" destOrd="0" parTransId="{2B457AEE-2C5F-4EFC-9CC2-E4E1E4A7D838}" sibTransId="{BCE41F2B-E10F-4808-9F8C-555B83669530}"/>
    <dgm:cxn modelId="{778276B0-10FA-41B2-A868-03DA89F2C736}" srcId="{DFEDCE6E-970A-4767-A544-3D3100B30D1F}" destId="{538746BB-0E3C-4358-BE9D-934EBAC9CCEF}" srcOrd="1" destOrd="0" parTransId="{63D456B3-60FB-4BF4-8AAC-52FAAB6FF889}" sibTransId="{82E08516-1ED3-4C82-91C0-534E9EFDF4DE}"/>
    <dgm:cxn modelId="{ACCABE71-F1EB-4B91-AB7C-3AC31F91DB41}" type="presOf" srcId="{CBCA55AB-847E-4D9D-BA71-EB7870B5E5F1}" destId="{B90227D2-E865-4F28-8BE2-7032A89B6DDF}" srcOrd="0" destOrd="0" presId="urn:microsoft.com/office/officeart/2005/8/layout/chevron2"/>
    <dgm:cxn modelId="{9CBF3A6E-B57F-470A-8EE7-7FE2A16C541E}" srcId="{DFEDCE6E-970A-4767-A544-3D3100B30D1F}" destId="{418441F8-A091-4D67-9877-93816FA8202F}" srcOrd="0" destOrd="0" parTransId="{D3B4943D-620E-465A-8BB4-68D66853C9B1}" sibTransId="{6BF47F44-E1D8-4C5E-BC52-5FE056022820}"/>
    <dgm:cxn modelId="{E7B65929-5D7A-4CC2-95FD-AB6D4F80E358}" srcId="{9A8B9BCB-04FF-4C7D-8280-0F643E1BE058}" destId="{CBCA55AB-847E-4D9D-BA71-EB7870B5E5F1}" srcOrd="1" destOrd="0" parTransId="{463FE210-0E06-4493-9518-3B7DD4043DBB}" sibTransId="{8E17B54D-D080-4616-B53C-7D4D8CC9C0FD}"/>
    <dgm:cxn modelId="{A9D0E746-0948-403A-9BF1-B2E1F4C1ECAD}" type="presOf" srcId="{D8C75961-E01C-4D30-84EA-E547DF500FD9}" destId="{B7ADAF61-E0B1-4387-A34E-A492F5B15D0E}" srcOrd="0" destOrd="0" presId="urn:microsoft.com/office/officeart/2005/8/layout/chevron2"/>
    <dgm:cxn modelId="{BF106A23-B355-4D74-B55D-08DAF040B8FC}" type="presOf" srcId="{9A8B9BCB-04FF-4C7D-8280-0F643E1BE058}" destId="{F9C884F8-BE41-4825-828D-ECC514CB9559}" srcOrd="0" destOrd="0" presId="urn:microsoft.com/office/officeart/2005/8/layout/chevron2"/>
    <dgm:cxn modelId="{930F0B0E-755D-485E-A593-2C1E4A60ECB7}" srcId="{DFEDCE6E-970A-4767-A544-3D3100B30D1F}" destId="{83AE3C27-BCD9-409E-B7D1-D249C58A7953}" srcOrd="2" destOrd="0" parTransId="{713D4CED-903D-401A-87BD-2E73211AD30A}" sibTransId="{D45692AB-2905-47A5-8674-53AC1980B9CA}"/>
    <dgm:cxn modelId="{F2B5C45F-5071-4659-92C8-6701B946351A}" type="presOf" srcId="{418441F8-A091-4D67-9877-93816FA8202F}" destId="{2540CD82-6B26-48AD-9A75-C42947456E4E}" srcOrd="0" destOrd="0" presId="urn:microsoft.com/office/officeart/2005/8/layout/chevron2"/>
    <dgm:cxn modelId="{B98BF525-69C2-4C19-AA0A-5A97CE839547}" srcId="{9A8B9BCB-04FF-4C7D-8280-0F643E1BE058}" destId="{D8C75961-E01C-4D30-84EA-E547DF500FD9}" srcOrd="0" destOrd="0" parTransId="{AF6E0F40-A7D3-465C-866A-04E10AFFC46B}" sibTransId="{56ABF6EF-71BB-43FF-97C6-781139B66628}"/>
    <dgm:cxn modelId="{F86DF65F-4A43-41EC-84D8-8450E7535565}" type="presParOf" srcId="{F9C884F8-BE41-4825-828D-ECC514CB9559}" destId="{AA9CBF21-A3BB-4C14-B199-94D706A5D4A8}" srcOrd="0" destOrd="0" presId="urn:microsoft.com/office/officeart/2005/8/layout/chevron2"/>
    <dgm:cxn modelId="{AD2E5877-1C9B-44BF-8C3A-D4657F3462E5}" type="presParOf" srcId="{AA9CBF21-A3BB-4C14-B199-94D706A5D4A8}" destId="{B7ADAF61-E0B1-4387-A34E-A492F5B15D0E}" srcOrd="0" destOrd="0" presId="urn:microsoft.com/office/officeart/2005/8/layout/chevron2"/>
    <dgm:cxn modelId="{C492B160-B1D9-42CF-A312-0F12104BC17B}" type="presParOf" srcId="{AA9CBF21-A3BB-4C14-B199-94D706A5D4A8}" destId="{56893691-EF16-42BC-9958-9418E4B826FD}" srcOrd="1" destOrd="0" presId="urn:microsoft.com/office/officeart/2005/8/layout/chevron2"/>
    <dgm:cxn modelId="{A75AE28C-AE57-4C04-93B7-1CC171A87907}" type="presParOf" srcId="{F9C884F8-BE41-4825-828D-ECC514CB9559}" destId="{94B16282-167E-40C3-8CA8-2008A4583F96}" srcOrd="1" destOrd="0" presId="urn:microsoft.com/office/officeart/2005/8/layout/chevron2"/>
    <dgm:cxn modelId="{A23F85A4-AAF4-4709-AC98-539D3C9EFCF7}" type="presParOf" srcId="{F9C884F8-BE41-4825-828D-ECC514CB9559}" destId="{A5A533BB-75CA-487F-9359-FB769B797AA8}" srcOrd="2" destOrd="0" presId="urn:microsoft.com/office/officeart/2005/8/layout/chevron2"/>
    <dgm:cxn modelId="{3A6C5E2E-7B31-475E-9104-A559529D7B1D}" type="presParOf" srcId="{A5A533BB-75CA-487F-9359-FB769B797AA8}" destId="{B90227D2-E865-4F28-8BE2-7032A89B6DDF}" srcOrd="0" destOrd="0" presId="urn:microsoft.com/office/officeart/2005/8/layout/chevron2"/>
    <dgm:cxn modelId="{9222E030-B811-4974-A929-1E5D758ACB43}" type="presParOf" srcId="{A5A533BB-75CA-487F-9359-FB769B797AA8}" destId="{0F51E924-2112-46A0-8C0B-1EA3E4DC288E}" srcOrd="1" destOrd="0" presId="urn:microsoft.com/office/officeart/2005/8/layout/chevron2"/>
    <dgm:cxn modelId="{852042EC-56E4-4B53-BA56-35D920804A0A}" type="presParOf" srcId="{F9C884F8-BE41-4825-828D-ECC514CB9559}" destId="{EFE376AB-DEBE-469B-BC6C-FF13491AACF7}" srcOrd="3" destOrd="0" presId="urn:microsoft.com/office/officeart/2005/8/layout/chevron2"/>
    <dgm:cxn modelId="{BB7D412F-4D4D-42E4-B03F-99D3F39A373F}" type="presParOf" srcId="{F9C884F8-BE41-4825-828D-ECC514CB9559}" destId="{A0A3AE1D-1A5D-4667-9189-FF6E001C97C1}" srcOrd="4" destOrd="0" presId="urn:microsoft.com/office/officeart/2005/8/layout/chevron2"/>
    <dgm:cxn modelId="{078B2A28-F093-488B-8D28-1163F023BA36}" type="presParOf" srcId="{A0A3AE1D-1A5D-4667-9189-FF6E001C97C1}" destId="{D1CEB680-C20D-4A54-B81B-5DA198D4497B}" srcOrd="0" destOrd="0" presId="urn:microsoft.com/office/officeart/2005/8/layout/chevron2"/>
    <dgm:cxn modelId="{B80BA4DD-DE5F-4A4D-BEDB-59E4F2BB635C}" type="presParOf" srcId="{A0A3AE1D-1A5D-4667-9189-FF6E001C97C1}" destId="{2540CD82-6B26-48AD-9A75-C42947456E4E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Coworker incivility</a:t>
          </a:r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LinFactNeighborY="4762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0A584C3D-457F-4024-9BF7-5DDC186E5D37}" type="presOf" srcId="{0F0A6564-55B8-4F22-A3A1-928BDAF2377A}" destId="{3DAB70C3-99ED-4529-8B82-1F319AEFB2A6}" srcOrd="0" destOrd="0" presId="urn:microsoft.com/office/officeart/2008/layout/LinedList"/>
    <dgm:cxn modelId="{F1493740-B5AF-4635-8B29-36F835B42E93}" type="presOf" srcId="{621B4EF2-251C-43D9-9CAE-33F9C9056B2E}" destId="{EF46ED5B-4A7D-4549-8723-93CA9EBBBB29}" srcOrd="0" destOrd="0" presId="urn:microsoft.com/office/officeart/2008/layout/LinedList"/>
    <dgm:cxn modelId="{18DF2F5A-C740-49D9-BA7B-588D0C726FFE}" type="presParOf" srcId="{3DAB70C3-99ED-4529-8B82-1F319AEFB2A6}" destId="{28BC425F-8257-46AE-BE6D-55CF5871758D}" srcOrd="0" destOrd="0" presId="urn:microsoft.com/office/officeart/2008/layout/LinedList"/>
    <dgm:cxn modelId="{1C3752D7-4F63-4F7F-ACDD-4A08D9F0CFC4}" type="presParOf" srcId="{3DAB70C3-99ED-4529-8B82-1F319AEFB2A6}" destId="{54085064-F5AD-43DD-BEB7-89738CF0C390}" srcOrd="1" destOrd="0" presId="urn:microsoft.com/office/officeart/2008/layout/LinedList"/>
    <dgm:cxn modelId="{EFAB6669-556E-4B0C-9D4E-F9C725366FCA}" type="presParOf" srcId="{54085064-F5AD-43DD-BEB7-89738CF0C390}" destId="{EF46ED5B-4A7D-4549-8723-93CA9EBBBB29}" srcOrd="0" destOrd="0" presId="urn:microsoft.com/office/officeart/2008/layout/LinedList"/>
    <dgm:cxn modelId="{100C5C30-88A9-4393-A4D8-DC25B5B71EAC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Negative environment</a:t>
          </a:r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/>
        </a:p>
      </dgm:t>
    </dgm:pt>
    <dgm:pt modelId="{AB049DB4-6BAF-4679-ACD5-267A2ED249DE}">
      <dgm:prSet custT="1"/>
      <dgm:spPr/>
      <dgm:t>
        <a:bodyPr/>
        <a:lstStyle/>
        <a:p>
          <a:pPr algn="ctr" rtl="0"/>
          <a:r>
            <a:rPr lang="en-US" sz="3800" i="0" dirty="0" smtClean="0"/>
            <a:t>Concerns with reporting incivility</a:t>
          </a:r>
        </a:p>
      </dgm:t>
    </dgm:pt>
    <dgm:pt modelId="{6D40DC49-254F-40D5-B7E5-2A8C52DA9074}" type="parTrans" cxnId="{EFE1394A-A6CC-4926-A441-635C13AB471D}">
      <dgm:prSet/>
      <dgm:spPr/>
      <dgm:t>
        <a:bodyPr/>
        <a:lstStyle/>
        <a:p>
          <a:endParaRPr lang="en-US" sz="3800"/>
        </a:p>
      </dgm:t>
    </dgm:pt>
    <dgm:pt modelId="{C8DA6115-AEDE-41A3-9C1D-85F52D9C9F9B}" type="sibTrans" cxnId="{EFE1394A-A6CC-4926-A441-635C13AB471D}">
      <dgm:prSet/>
      <dgm:spPr/>
      <dgm:t>
        <a:bodyPr/>
        <a:lstStyle/>
        <a:p>
          <a:endParaRPr lang="en-US" sz="380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2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2" custLinFactNeighborY="4762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  <dgm:pt modelId="{60519B3A-CD7B-4519-AEBB-B2C11D0A92DA}" type="pres">
      <dgm:prSet presAssocID="{AB049DB4-6BAF-4679-ACD5-267A2ED249DE}" presName="thickLine" presStyleLbl="alignNode1" presStyleIdx="1" presStyleCnt="2"/>
      <dgm:spPr/>
    </dgm:pt>
    <dgm:pt modelId="{49E00096-B3CB-4785-B44F-254FBD57603A}" type="pres">
      <dgm:prSet presAssocID="{AB049DB4-6BAF-4679-ACD5-267A2ED249DE}" presName="horz1" presStyleCnt="0"/>
      <dgm:spPr/>
    </dgm:pt>
    <dgm:pt modelId="{B8FE9F5D-A4E6-4BA6-B1FB-1FEA6A482907}" type="pres">
      <dgm:prSet presAssocID="{AB049DB4-6BAF-4679-ACD5-267A2ED249DE}" presName="tx1" presStyleLbl="revTx" presStyleIdx="1" presStyleCnt="2" custLinFactNeighborY="9524"/>
      <dgm:spPr/>
      <dgm:t>
        <a:bodyPr/>
        <a:lstStyle/>
        <a:p>
          <a:endParaRPr lang="en-US"/>
        </a:p>
      </dgm:t>
    </dgm:pt>
    <dgm:pt modelId="{3F637EC9-FE94-4857-B68F-4BB4AA0C9245}" type="pres">
      <dgm:prSet presAssocID="{AB049DB4-6BAF-4679-ACD5-267A2ED249DE}" presName="vert1" presStyleCnt="0"/>
      <dgm:spPr/>
    </dgm:pt>
  </dgm:ptLst>
  <dgm:cxnLst>
    <dgm:cxn modelId="{119534FF-2E86-4E66-A659-F42A8E344A3C}" type="presOf" srcId="{AB049DB4-6BAF-4679-ACD5-267A2ED249DE}" destId="{B8FE9F5D-A4E6-4BA6-B1FB-1FEA6A482907}" srcOrd="0" destOrd="0" presId="urn:microsoft.com/office/officeart/2008/layout/LinedList"/>
    <dgm:cxn modelId="{59B7809A-5710-4034-93FC-3A651F2F909F}" type="presOf" srcId="{0F0A6564-55B8-4F22-A3A1-928BDAF2377A}" destId="{3DAB70C3-99ED-4529-8B82-1F319AEFB2A6}" srcOrd="0" destOrd="0" presId="urn:microsoft.com/office/officeart/2008/layout/LinedList"/>
    <dgm:cxn modelId="{EFE1394A-A6CC-4926-A441-635C13AB471D}" srcId="{0F0A6564-55B8-4F22-A3A1-928BDAF2377A}" destId="{AB049DB4-6BAF-4679-ACD5-267A2ED249DE}" srcOrd="1" destOrd="0" parTransId="{6D40DC49-254F-40D5-B7E5-2A8C52DA9074}" sibTransId="{C8DA6115-AEDE-41A3-9C1D-85F52D9C9F9B}"/>
    <dgm:cxn modelId="{56F0905E-4050-44A9-8043-E02ABF0C6C96}" type="presOf" srcId="{621B4EF2-251C-43D9-9CAE-33F9C9056B2E}" destId="{EF46ED5B-4A7D-4549-8723-93CA9EBBBB29}" srcOrd="0" destOrd="0" presId="urn:microsoft.com/office/officeart/2008/layout/LinedList"/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E6439158-D07E-4B13-9735-D2BBDEC21C9B}" type="presParOf" srcId="{3DAB70C3-99ED-4529-8B82-1F319AEFB2A6}" destId="{28BC425F-8257-46AE-BE6D-55CF5871758D}" srcOrd="0" destOrd="0" presId="urn:microsoft.com/office/officeart/2008/layout/LinedList"/>
    <dgm:cxn modelId="{1D4F8B60-44FA-40DE-BB1B-B19B1C894025}" type="presParOf" srcId="{3DAB70C3-99ED-4529-8B82-1F319AEFB2A6}" destId="{54085064-F5AD-43DD-BEB7-89738CF0C390}" srcOrd="1" destOrd="0" presId="urn:microsoft.com/office/officeart/2008/layout/LinedList"/>
    <dgm:cxn modelId="{50D33970-10A8-4E12-A217-27877FAE7071}" type="presParOf" srcId="{54085064-F5AD-43DD-BEB7-89738CF0C390}" destId="{EF46ED5B-4A7D-4549-8723-93CA9EBBBB29}" srcOrd="0" destOrd="0" presId="urn:microsoft.com/office/officeart/2008/layout/LinedList"/>
    <dgm:cxn modelId="{F381675A-1F8E-4AAE-A855-D828B4609C3D}" type="presParOf" srcId="{54085064-F5AD-43DD-BEB7-89738CF0C390}" destId="{B4C8987B-351E-43FB-A5DF-BABD8F6E3ACE}" srcOrd="1" destOrd="0" presId="urn:microsoft.com/office/officeart/2008/layout/LinedList"/>
    <dgm:cxn modelId="{AEC29D4E-D12B-492A-86CA-2F96221AA70F}" type="presParOf" srcId="{3DAB70C3-99ED-4529-8B82-1F319AEFB2A6}" destId="{60519B3A-CD7B-4519-AEBB-B2C11D0A92DA}" srcOrd="2" destOrd="0" presId="urn:microsoft.com/office/officeart/2008/layout/LinedList"/>
    <dgm:cxn modelId="{A5AB808F-D6CD-4A27-977C-BE2D3F3CC146}" type="presParOf" srcId="{3DAB70C3-99ED-4529-8B82-1F319AEFB2A6}" destId="{49E00096-B3CB-4785-B44F-254FBD57603A}" srcOrd="3" destOrd="0" presId="urn:microsoft.com/office/officeart/2008/layout/LinedList"/>
    <dgm:cxn modelId="{C0C38E74-C35A-47F1-B10A-4725E17185DB}" type="presParOf" srcId="{49E00096-B3CB-4785-B44F-254FBD57603A}" destId="{B8FE9F5D-A4E6-4BA6-B1FB-1FEA6A482907}" srcOrd="0" destOrd="0" presId="urn:microsoft.com/office/officeart/2008/layout/LinedList"/>
    <dgm:cxn modelId="{2B968E22-E70E-46B7-9797-E42F7B11A7C6}" type="presParOf" srcId="{49E00096-B3CB-4785-B44F-254FBD57603A}" destId="{3F637EC9-FE94-4857-B68F-4BB4AA0C92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AEBF4E-CEFD-4603-94BF-88E565DBEC96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291E2FD-F43C-44B5-88D6-43B1C7D38C6E}">
      <dgm:prSet custT="1"/>
      <dgm:spPr/>
      <dgm:t>
        <a:bodyPr/>
        <a:lstStyle/>
        <a:p>
          <a:r>
            <a:rPr lang="en-US" sz="2000" b="1" dirty="0" smtClean="0"/>
            <a:t>63%</a:t>
          </a:r>
          <a:r>
            <a:rPr lang="en-US" sz="2000" dirty="0" smtClean="0"/>
            <a:t> of Faculty respondents                       (</a:t>
          </a:r>
          <a:r>
            <a:rPr lang="en-US" sz="2000" i="1" dirty="0" smtClean="0"/>
            <a:t>n = </a:t>
          </a:r>
          <a:r>
            <a:rPr lang="en-US" sz="2000" i="0" dirty="0" smtClean="0"/>
            <a:t>1,287)</a:t>
          </a:r>
          <a:endParaRPr lang="en-US" sz="2000" dirty="0"/>
        </a:p>
      </dgm:t>
    </dgm:pt>
    <dgm:pt modelId="{2AFBC573-A3DA-42E4-9F67-68363DD0BF82}" type="parTrans" cxnId="{76B5EC74-B153-4472-993E-CD01DAB8B8C9}">
      <dgm:prSet/>
      <dgm:spPr/>
      <dgm:t>
        <a:bodyPr/>
        <a:lstStyle/>
        <a:p>
          <a:endParaRPr lang="en-US" sz="1400"/>
        </a:p>
      </dgm:t>
    </dgm:pt>
    <dgm:pt modelId="{E6CE48BB-4799-4E34-86CE-FB34FC489716}" type="sibTrans" cxnId="{76B5EC74-B153-4472-993E-CD01DAB8B8C9}">
      <dgm:prSet/>
      <dgm:spPr/>
      <dgm:t>
        <a:bodyPr/>
        <a:lstStyle/>
        <a:p>
          <a:endParaRPr lang="en-US" sz="1400"/>
        </a:p>
      </dgm:t>
    </dgm:pt>
    <dgm:pt modelId="{03F6EAD0-4FAB-41B2-9B56-1E8FA44A73B3}">
      <dgm:prSet custT="1"/>
      <dgm:spPr/>
      <dgm:t>
        <a:bodyPr/>
        <a:lstStyle/>
        <a:p>
          <a:r>
            <a:rPr lang="en-US" sz="2000" b="1" dirty="0" smtClean="0"/>
            <a:t>54%</a:t>
          </a:r>
          <a:r>
            <a:rPr lang="en-US" sz="2000" dirty="0" smtClean="0"/>
            <a:t> of Staff respondents                       (</a:t>
          </a:r>
          <a:r>
            <a:rPr lang="en-US" sz="2000" i="1" dirty="0" smtClean="0"/>
            <a:t>n = </a:t>
          </a:r>
          <a:r>
            <a:rPr lang="en-US" sz="2000" i="0" dirty="0" smtClean="0"/>
            <a:t>1,746)</a:t>
          </a:r>
          <a:endParaRPr lang="en-US" sz="2000" dirty="0"/>
        </a:p>
      </dgm:t>
    </dgm:pt>
    <dgm:pt modelId="{69940301-EAFA-46F3-A9CB-239CDCAFF998}" type="parTrans" cxnId="{DA713BED-1E0B-4CC3-B60F-7E2DC1EC8927}">
      <dgm:prSet/>
      <dgm:spPr/>
      <dgm:t>
        <a:bodyPr/>
        <a:lstStyle/>
        <a:p>
          <a:endParaRPr lang="en-US" sz="1400"/>
        </a:p>
      </dgm:t>
    </dgm:pt>
    <dgm:pt modelId="{377A97F3-566B-4ADC-813D-653FE3F967E5}" type="sibTrans" cxnId="{DA713BED-1E0B-4CC3-B60F-7E2DC1EC8927}">
      <dgm:prSet/>
      <dgm:spPr/>
      <dgm:t>
        <a:bodyPr/>
        <a:lstStyle/>
        <a:p>
          <a:endParaRPr lang="en-US" sz="1400"/>
        </a:p>
      </dgm:t>
    </dgm:pt>
    <dgm:pt modelId="{40135013-4569-49E1-AC62-D2535D3498A2}">
      <dgm:prSet custT="1"/>
      <dgm:spPr/>
      <dgm:t>
        <a:bodyPr/>
        <a:lstStyle/>
        <a:p>
          <a:r>
            <a:rPr lang="en-US" sz="2000" b="1" dirty="0" smtClean="0"/>
            <a:t>56%</a:t>
          </a:r>
          <a:r>
            <a:rPr lang="en-US" sz="2000" dirty="0" smtClean="0"/>
            <a:t> of Postdoctoral Associate respondents                       (</a:t>
          </a:r>
          <a:r>
            <a:rPr lang="en-US" sz="2000" i="1" dirty="0" smtClean="0"/>
            <a:t>n = </a:t>
          </a:r>
          <a:r>
            <a:rPr lang="en-US" sz="2000" i="0" dirty="0" smtClean="0"/>
            <a:t>76)</a:t>
          </a:r>
          <a:endParaRPr lang="en-US" sz="2000" dirty="0"/>
        </a:p>
      </dgm:t>
    </dgm:pt>
    <dgm:pt modelId="{E02C0439-AF0F-4D97-9B37-42BB3AA95A85}" type="parTrans" cxnId="{1CD4807B-0FBC-4897-8BF2-F567D44CF591}">
      <dgm:prSet/>
      <dgm:spPr/>
      <dgm:t>
        <a:bodyPr/>
        <a:lstStyle/>
        <a:p>
          <a:endParaRPr lang="en-US"/>
        </a:p>
      </dgm:t>
    </dgm:pt>
    <dgm:pt modelId="{97C1124C-DCB2-44E4-9948-1834A049F2A8}" type="sibTrans" cxnId="{1CD4807B-0FBC-4897-8BF2-F567D44CF591}">
      <dgm:prSet/>
      <dgm:spPr/>
      <dgm:t>
        <a:bodyPr/>
        <a:lstStyle/>
        <a:p>
          <a:endParaRPr lang="en-US"/>
        </a:p>
      </dgm:t>
    </dgm:pt>
    <dgm:pt modelId="{F19E1302-FE4F-40CF-828A-F046EA613281}" type="pres">
      <dgm:prSet presAssocID="{53AEBF4E-CEFD-4603-94BF-88E565DBEC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37662-07A4-4B71-B5EC-8030DBA544CD}" type="pres">
      <dgm:prSet presAssocID="{A291E2FD-F43C-44B5-88D6-43B1C7D38C6E}" presName="node" presStyleLbl="node1" presStyleIdx="0" presStyleCnt="3" custScaleX="101806" custScaleY="99495" custRadScaleRad="85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95CFA-B621-4ED3-A309-54D8FD98F19A}" type="pres">
      <dgm:prSet presAssocID="{E6CE48BB-4799-4E34-86CE-FB34FC48971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8AFF91E-08EF-4E46-8099-746C581EBCDC}" type="pres">
      <dgm:prSet presAssocID="{E6CE48BB-4799-4E34-86CE-FB34FC48971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6825B44-AAA4-4E7E-AEA5-D3A44C04E644}" type="pres">
      <dgm:prSet presAssocID="{03F6EAD0-4FAB-41B2-9B56-1E8FA44A73B3}" presName="node" presStyleLbl="node1" presStyleIdx="1" presStyleCnt="3" custScaleX="110779" custScaleY="107067" custRadScaleRad="128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659E8-0090-4BD1-92BF-DB2C8EFE8171}" type="pres">
      <dgm:prSet presAssocID="{377A97F3-566B-4ADC-813D-653FE3F967E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B2863E2-916D-4A95-A156-92D847952213}" type="pres">
      <dgm:prSet presAssocID="{377A97F3-566B-4ADC-813D-653FE3F967E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206B31E-1872-4388-A28F-D95E569E396A}" type="pres">
      <dgm:prSet presAssocID="{40135013-4569-49E1-AC62-D2535D3498A2}" presName="node" presStyleLbl="node1" presStyleIdx="2" presStyleCnt="3" custScaleX="113311" custScaleY="100341" custRadScaleRad="123822" custRadScaleInc="-4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3A584-437A-4025-92D9-7537D670E6CE}" type="pres">
      <dgm:prSet presAssocID="{97C1124C-DCB2-44E4-9948-1834A049F2A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822B71F-BF83-4D65-9019-655A76D93FCC}" type="pres">
      <dgm:prSet presAssocID="{97C1124C-DCB2-44E4-9948-1834A049F2A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1E3C2D8-3C78-4843-9D86-0B4E9748EACD}" type="presOf" srcId="{377A97F3-566B-4ADC-813D-653FE3F967E5}" destId="{5A4659E8-0090-4BD1-92BF-DB2C8EFE8171}" srcOrd="0" destOrd="0" presId="urn:microsoft.com/office/officeart/2005/8/layout/cycle2"/>
    <dgm:cxn modelId="{51EC2964-E58C-4079-8D89-DE333DFDB2F8}" type="presOf" srcId="{53AEBF4E-CEFD-4603-94BF-88E565DBEC96}" destId="{F19E1302-FE4F-40CF-828A-F046EA613281}" srcOrd="0" destOrd="0" presId="urn:microsoft.com/office/officeart/2005/8/layout/cycle2"/>
    <dgm:cxn modelId="{CEBC6074-4EC1-4C43-BAF5-F90C2ED56C6C}" type="presOf" srcId="{40135013-4569-49E1-AC62-D2535D3498A2}" destId="{8206B31E-1872-4388-A28F-D95E569E396A}" srcOrd="0" destOrd="0" presId="urn:microsoft.com/office/officeart/2005/8/layout/cycle2"/>
    <dgm:cxn modelId="{1CD4807B-0FBC-4897-8BF2-F567D44CF591}" srcId="{53AEBF4E-CEFD-4603-94BF-88E565DBEC96}" destId="{40135013-4569-49E1-AC62-D2535D3498A2}" srcOrd="2" destOrd="0" parTransId="{E02C0439-AF0F-4D97-9B37-42BB3AA95A85}" sibTransId="{97C1124C-DCB2-44E4-9948-1834A049F2A8}"/>
    <dgm:cxn modelId="{F32BDD29-BF32-4C18-8DA1-FAF12FA1746D}" type="presOf" srcId="{E6CE48BB-4799-4E34-86CE-FB34FC489716}" destId="{4BF95CFA-B621-4ED3-A309-54D8FD98F19A}" srcOrd="0" destOrd="0" presId="urn:microsoft.com/office/officeart/2005/8/layout/cycle2"/>
    <dgm:cxn modelId="{885635BA-D852-4126-8F2C-6B9BA3739CFF}" type="presOf" srcId="{03F6EAD0-4FAB-41B2-9B56-1E8FA44A73B3}" destId="{56825B44-AAA4-4E7E-AEA5-D3A44C04E644}" srcOrd="0" destOrd="0" presId="urn:microsoft.com/office/officeart/2005/8/layout/cycle2"/>
    <dgm:cxn modelId="{76B5EC74-B153-4472-993E-CD01DAB8B8C9}" srcId="{53AEBF4E-CEFD-4603-94BF-88E565DBEC96}" destId="{A291E2FD-F43C-44B5-88D6-43B1C7D38C6E}" srcOrd="0" destOrd="0" parTransId="{2AFBC573-A3DA-42E4-9F67-68363DD0BF82}" sibTransId="{E6CE48BB-4799-4E34-86CE-FB34FC489716}"/>
    <dgm:cxn modelId="{B2FFE142-507A-4DA8-B6B9-3783E368FC4C}" type="presOf" srcId="{97C1124C-DCB2-44E4-9948-1834A049F2A8}" destId="{6653A584-437A-4025-92D9-7537D670E6CE}" srcOrd="0" destOrd="0" presId="urn:microsoft.com/office/officeart/2005/8/layout/cycle2"/>
    <dgm:cxn modelId="{DA713BED-1E0B-4CC3-B60F-7E2DC1EC8927}" srcId="{53AEBF4E-CEFD-4603-94BF-88E565DBEC96}" destId="{03F6EAD0-4FAB-41B2-9B56-1E8FA44A73B3}" srcOrd="1" destOrd="0" parTransId="{69940301-EAFA-46F3-A9CB-239CDCAFF998}" sibTransId="{377A97F3-566B-4ADC-813D-653FE3F967E5}"/>
    <dgm:cxn modelId="{7F5FA058-DBA7-4EF1-934E-0D39DE4DCAAF}" type="presOf" srcId="{377A97F3-566B-4ADC-813D-653FE3F967E5}" destId="{2B2863E2-916D-4A95-A156-92D847952213}" srcOrd="1" destOrd="0" presId="urn:microsoft.com/office/officeart/2005/8/layout/cycle2"/>
    <dgm:cxn modelId="{79EA39E1-63D6-4504-B519-E4FF724C0B03}" type="presOf" srcId="{A291E2FD-F43C-44B5-88D6-43B1C7D38C6E}" destId="{AE437662-07A4-4B71-B5EC-8030DBA544CD}" srcOrd="0" destOrd="0" presId="urn:microsoft.com/office/officeart/2005/8/layout/cycle2"/>
    <dgm:cxn modelId="{D9EC3B82-8D66-41BD-A3EC-F51AA2D941D8}" type="presOf" srcId="{E6CE48BB-4799-4E34-86CE-FB34FC489716}" destId="{68AFF91E-08EF-4E46-8099-746C581EBCDC}" srcOrd="1" destOrd="0" presId="urn:microsoft.com/office/officeart/2005/8/layout/cycle2"/>
    <dgm:cxn modelId="{3514D92B-2E7C-485F-B604-591E5F272DEA}" type="presOf" srcId="{97C1124C-DCB2-44E4-9948-1834A049F2A8}" destId="{6822B71F-BF83-4D65-9019-655A76D93FCC}" srcOrd="1" destOrd="0" presId="urn:microsoft.com/office/officeart/2005/8/layout/cycle2"/>
    <dgm:cxn modelId="{43448532-B89A-4E57-A0B6-F0C279D7A8B7}" type="presParOf" srcId="{F19E1302-FE4F-40CF-828A-F046EA613281}" destId="{AE437662-07A4-4B71-B5EC-8030DBA544CD}" srcOrd="0" destOrd="0" presId="urn:microsoft.com/office/officeart/2005/8/layout/cycle2"/>
    <dgm:cxn modelId="{364FF49F-88F7-4CC3-A2D9-B04D727F37BE}" type="presParOf" srcId="{F19E1302-FE4F-40CF-828A-F046EA613281}" destId="{4BF95CFA-B621-4ED3-A309-54D8FD98F19A}" srcOrd="1" destOrd="0" presId="urn:microsoft.com/office/officeart/2005/8/layout/cycle2"/>
    <dgm:cxn modelId="{72177256-7444-4907-91D1-FBDA56658183}" type="presParOf" srcId="{4BF95CFA-B621-4ED3-A309-54D8FD98F19A}" destId="{68AFF91E-08EF-4E46-8099-746C581EBCDC}" srcOrd="0" destOrd="0" presId="urn:microsoft.com/office/officeart/2005/8/layout/cycle2"/>
    <dgm:cxn modelId="{7C984A30-E7A1-4998-AF43-81629D59EACD}" type="presParOf" srcId="{F19E1302-FE4F-40CF-828A-F046EA613281}" destId="{56825B44-AAA4-4E7E-AEA5-D3A44C04E644}" srcOrd="2" destOrd="0" presId="urn:microsoft.com/office/officeart/2005/8/layout/cycle2"/>
    <dgm:cxn modelId="{C8E6C529-99BD-4BCA-8388-24874AB5AD1C}" type="presParOf" srcId="{F19E1302-FE4F-40CF-828A-F046EA613281}" destId="{5A4659E8-0090-4BD1-92BF-DB2C8EFE8171}" srcOrd="3" destOrd="0" presId="urn:microsoft.com/office/officeart/2005/8/layout/cycle2"/>
    <dgm:cxn modelId="{51668EE5-F5FB-4AC6-8436-07B5BB7D4616}" type="presParOf" srcId="{5A4659E8-0090-4BD1-92BF-DB2C8EFE8171}" destId="{2B2863E2-916D-4A95-A156-92D847952213}" srcOrd="0" destOrd="0" presId="urn:microsoft.com/office/officeart/2005/8/layout/cycle2"/>
    <dgm:cxn modelId="{15A14F33-6B79-454B-82D8-C9DB3E227BFB}" type="presParOf" srcId="{F19E1302-FE4F-40CF-828A-F046EA613281}" destId="{8206B31E-1872-4388-A28F-D95E569E396A}" srcOrd="4" destOrd="0" presId="urn:microsoft.com/office/officeart/2005/8/layout/cycle2"/>
    <dgm:cxn modelId="{EF49E918-F58A-4EDB-B199-055605D9D07F}" type="presParOf" srcId="{F19E1302-FE4F-40CF-828A-F046EA613281}" destId="{6653A584-437A-4025-92D9-7537D670E6CE}" srcOrd="5" destOrd="0" presId="urn:microsoft.com/office/officeart/2005/8/layout/cycle2"/>
    <dgm:cxn modelId="{76725A1A-F25A-4E02-BCAD-A58E91F50950}" type="presParOf" srcId="{6653A584-437A-4025-92D9-7537D670E6CE}" destId="{6822B71F-BF83-4D65-9019-655A76D93F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3878C-1BDE-4ED4-8C24-01E610E802B5}">
      <dgm:prSet custT="1"/>
      <dgm:spPr/>
      <dgm:t>
        <a:bodyPr/>
        <a:lstStyle/>
        <a:p>
          <a:pPr algn="ctr"/>
          <a:r>
            <a:rPr lang="en-US" sz="3600" i="0" dirty="0" smtClean="0"/>
            <a:t>Lack of compensation (benefits, salary, workload)</a:t>
          </a:r>
          <a:endParaRPr lang="en-US" sz="3600" i="0" dirty="0"/>
        </a:p>
      </dgm:t>
    </dgm:pt>
    <dgm:pt modelId="{8C1004F3-7479-4C6A-8D27-345E634E6197}" type="parTrans" cxnId="{9C5D2929-883F-4D78-B951-907AB4FDFFD4}">
      <dgm:prSet/>
      <dgm:spPr/>
      <dgm:t>
        <a:bodyPr/>
        <a:lstStyle/>
        <a:p>
          <a:pPr algn="ctr"/>
          <a:endParaRPr lang="en-US" sz="3600"/>
        </a:p>
      </dgm:t>
    </dgm:pt>
    <dgm:pt modelId="{C5C5884E-B888-4B24-9BC9-1FAF911555EC}" type="sibTrans" cxnId="{9C5D2929-883F-4D78-B951-907AB4FDFFD4}">
      <dgm:prSet/>
      <dgm:spPr/>
      <dgm:t>
        <a:bodyPr/>
        <a:lstStyle/>
        <a:p>
          <a:pPr algn="ctr"/>
          <a:endParaRPr lang="en-US" sz="360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E4F93B-BB39-46AC-AAD0-61F6479C4D70}" type="pres">
      <dgm:prSet presAssocID="{4A43878C-1BDE-4ED4-8C24-01E610E802B5}" presName="thickLine" presStyleLbl="alignNode1" presStyleIdx="0" presStyleCnt="1"/>
      <dgm:spPr/>
    </dgm:pt>
    <dgm:pt modelId="{0120E958-4E7F-489B-82CB-D2380B9E6127}" type="pres">
      <dgm:prSet presAssocID="{4A43878C-1BDE-4ED4-8C24-01E610E802B5}" presName="horz1" presStyleCnt="0"/>
      <dgm:spPr/>
    </dgm:pt>
    <dgm:pt modelId="{6B1B8EEF-28B0-4B15-B5DF-3C361E8F81BE}" type="pres">
      <dgm:prSet presAssocID="{4A43878C-1BDE-4ED4-8C24-01E610E802B5}" presName="tx1" presStyleLbl="revTx" presStyleIdx="0" presStyleCnt="1" custScaleY="140225"/>
      <dgm:spPr/>
      <dgm:t>
        <a:bodyPr/>
        <a:lstStyle/>
        <a:p>
          <a:endParaRPr lang="en-US"/>
        </a:p>
      </dgm:t>
    </dgm:pt>
    <dgm:pt modelId="{F121AAF5-4DB8-4C2B-9598-53ADCD62BE78}" type="pres">
      <dgm:prSet presAssocID="{4A43878C-1BDE-4ED4-8C24-01E610E802B5}" presName="vert1" presStyleCnt="0"/>
      <dgm:spPr/>
    </dgm:pt>
  </dgm:ptLst>
  <dgm:cxnLst>
    <dgm:cxn modelId="{9C5D2929-883F-4D78-B951-907AB4FDFFD4}" srcId="{0F0A6564-55B8-4F22-A3A1-928BDAF2377A}" destId="{4A43878C-1BDE-4ED4-8C24-01E610E802B5}" srcOrd="0" destOrd="0" parTransId="{8C1004F3-7479-4C6A-8D27-345E634E6197}" sibTransId="{C5C5884E-B888-4B24-9BC9-1FAF911555EC}"/>
    <dgm:cxn modelId="{DF641C8C-52D9-48C3-96BA-16D2C2F60D36}" type="presOf" srcId="{4A43878C-1BDE-4ED4-8C24-01E610E802B5}" destId="{6B1B8EEF-28B0-4B15-B5DF-3C361E8F81BE}" srcOrd="0" destOrd="0" presId="urn:microsoft.com/office/officeart/2008/layout/LinedList"/>
    <dgm:cxn modelId="{3A6F52B4-E9DA-4659-ABD6-AE88DC7B74B3}" type="presOf" srcId="{0F0A6564-55B8-4F22-A3A1-928BDAF2377A}" destId="{3DAB70C3-99ED-4529-8B82-1F319AEFB2A6}" srcOrd="0" destOrd="0" presId="urn:microsoft.com/office/officeart/2008/layout/LinedList"/>
    <dgm:cxn modelId="{C03A628E-A320-4A4E-8B81-C8F279E103B1}" type="presParOf" srcId="{3DAB70C3-99ED-4529-8B82-1F319AEFB2A6}" destId="{C8E4F93B-BB39-46AC-AAD0-61F6479C4D70}" srcOrd="0" destOrd="0" presId="urn:microsoft.com/office/officeart/2008/layout/LinedList"/>
    <dgm:cxn modelId="{7348773E-D0A1-451F-A4F3-2F0D74673BF6}" type="presParOf" srcId="{3DAB70C3-99ED-4529-8B82-1F319AEFB2A6}" destId="{0120E958-4E7F-489B-82CB-D2380B9E6127}" srcOrd="1" destOrd="0" presId="urn:microsoft.com/office/officeart/2008/layout/LinedList"/>
    <dgm:cxn modelId="{688A5D5A-8B15-4F37-BC55-BA1D53D398B7}" type="presParOf" srcId="{0120E958-4E7F-489B-82CB-D2380B9E6127}" destId="{6B1B8EEF-28B0-4B15-B5DF-3C361E8F81BE}" srcOrd="0" destOrd="0" presId="urn:microsoft.com/office/officeart/2008/layout/LinedList"/>
    <dgm:cxn modelId="{7A2646F9-1A70-4BC0-9F75-85BF3B004FE7}" type="presParOf" srcId="{0120E958-4E7F-489B-82CB-D2380B9E6127}" destId="{F121AAF5-4DB8-4C2B-9598-53ADCD62BE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3878C-1BDE-4ED4-8C24-01E610E802B5}">
      <dgm:prSet custT="1"/>
      <dgm:spPr/>
      <dgm:t>
        <a:bodyPr/>
        <a:lstStyle/>
        <a:p>
          <a:pPr algn="ctr"/>
          <a:r>
            <a:rPr lang="en-US" sz="3600" i="0" dirty="0" smtClean="0"/>
            <a:t>Negative work environment</a:t>
          </a:r>
          <a:endParaRPr lang="en-US" sz="3600" i="0" dirty="0"/>
        </a:p>
      </dgm:t>
    </dgm:pt>
    <dgm:pt modelId="{8C1004F3-7479-4C6A-8D27-345E634E6197}" type="parTrans" cxnId="{9C5D2929-883F-4D78-B951-907AB4FDFFD4}">
      <dgm:prSet/>
      <dgm:spPr/>
      <dgm:t>
        <a:bodyPr/>
        <a:lstStyle/>
        <a:p>
          <a:pPr algn="ctr"/>
          <a:endParaRPr lang="en-US" sz="3600"/>
        </a:p>
      </dgm:t>
    </dgm:pt>
    <dgm:pt modelId="{C5C5884E-B888-4B24-9BC9-1FAF911555EC}" type="sibTrans" cxnId="{9C5D2929-883F-4D78-B951-907AB4FDFFD4}">
      <dgm:prSet/>
      <dgm:spPr/>
      <dgm:t>
        <a:bodyPr/>
        <a:lstStyle/>
        <a:p>
          <a:pPr algn="ctr"/>
          <a:endParaRPr lang="en-US" sz="360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E4F93B-BB39-46AC-AAD0-61F6479C4D70}" type="pres">
      <dgm:prSet presAssocID="{4A43878C-1BDE-4ED4-8C24-01E610E802B5}" presName="thickLine" presStyleLbl="alignNode1" presStyleIdx="0" presStyleCnt="1"/>
      <dgm:spPr/>
    </dgm:pt>
    <dgm:pt modelId="{0120E958-4E7F-489B-82CB-D2380B9E6127}" type="pres">
      <dgm:prSet presAssocID="{4A43878C-1BDE-4ED4-8C24-01E610E802B5}" presName="horz1" presStyleCnt="0"/>
      <dgm:spPr/>
    </dgm:pt>
    <dgm:pt modelId="{6B1B8EEF-28B0-4B15-B5DF-3C361E8F81BE}" type="pres">
      <dgm:prSet presAssocID="{4A43878C-1BDE-4ED4-8C24-01E610E802B5}" presName="tx1" presStyleLbl="revTx" presStyleIdx="0" presStyleCnt="1" custScaleY="140225" custLinFactNeighborX="358" custLinFactNeighborY="20995"/>
      <dgm:spPr/>
      <dgm:t>
        <a:bodyPr/>
        <a:lstStyle/>
        <a:p>
          <a:endParaRPr lang="en-US"/>
        </a:p>
      </dgm:t>
    </dgm:pt>
    <dgm:pt modelId="{F121AAF5-4DB8-4C2B-9598-53ADCD62BE78}" type="pres">
      <dgm:prSet presAssocID="{4A43878C-1BDE-4ED4-8C24-01E610E802B5}" presName="vert1" presStyleCnt="0"/>
      <dgm:spPr/>
    </dgm:pt>
  </dgm:ptLst>
  <dgm:cxnLst>
    <dgm:cxn modelId="{9C5D2929-883F-4D78-B951-907AB4FDFFD4}" srcId="{0F0A6564-55B8-4F22-A3A1-928BDAF2377A}" destId="{4A43878C-1BDE-4ED4-8C24-01E610E802B5}" srcOrd="0" destOrd="0" parTransId="{8C1004F3-7479-4C6A-8D27-345E634E6197}" sibTransId="{C5C5884E-B888-4B24-9BC9-1FAF911555EC}"/>
    <dgm:cxn modelId="{0F375514-6937-4901-9227-480F8C540F37}" type="presOf" srcId="{0F0A6564-55B8-4F22-A3A1-928BDAF2377A}" destId="{3DAB70C3-99ED-4529-8B82-1F319AEFB2A6}" srcOrd="0" destOrd="0" presId="urn:microsoft.com/office/officeart/2008/layout/LinedList"/>
    <dgm:cxn modelId="{BF5435E9-DCBF-4E48-B7B8-FC5579319A5A}" type="presOf" srcId="{4A43878C-1BDE-4ED4-8C24-01E610E802B5}" destId="{6B1B8EEF-28B0-4B15-B5DF-3C361E8F81BE}" srcOrd="0" destOrd="0" presId="urn:microsoft.com/office/officeart/2008/layout/LinedList"/>
    <dgm:cxn modelId="{A7314A69-986B-4081-8679-D8A4E25763A5}" type="presParOf" srcId="{3DAB70C3-99ED-4529-8B82-1F319AEFB2A6}" destId="{C8E4F93B-BB39-46AC-AAD0-61F6479C4D70}" srcOrd="0" destOrd="0" presId="urn:microsoft.com/office/officeart/2008/layout/LinedList"/>
    <dgm:cxn modelId="{0F90EA25-912C-4DC7-A42F-4FAE05FFD1D3}" type="presParOf" srcId="{3DAB70C3-99ED-4529-8B82-1F319AEFB2A6}" destId="{0120E958-4E7F-489B-82CB-D2380B9E6127}" srcOrd="1" destOrd="0" presId="urn:microsoft.com/office/officeart/2008/layout/LinedList"/>
    <dgm:cxn modelId="{11C5E361-C083-4C37-ADDF-885C3412D1FE}" type="presParOf" srcId="{0120E958-4E7F-489B-82CB-D2380B9E6127}" destId="{6B1B8EEF-28B0-4B15-B5DF-3C361E8F81BE}" srcOrd="0" destOrd="0" presId="urn:microsoft.com/office/officeart/2008/layout/LinedList"/>
    <dgm:cxn modelId="{A4233770-9C5C-45FC-880B-DD7C62EDE4B8}" type="presParOf" srcId="{0120E958-4E7F-489B-82CB-D2380B9E6127}" destId="{F121AAF5-4DB8-4C2B-9598-53ADCD62BE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3878C-1BDE-4ED4-8C24-01E610E802B5}">
      <dgm:prSet custT="1"/>
      <dgm:spPr/>
      <dgm:t>
        <a:bodyPr/>
        <a:lstStyle/>
        <a:p>
          <a:pPr algn="ctr"/>
          <a:r>
            <a:rPr lang="en-US" sz="3600" i="0" dirty="0" smtClean="0"/>
            <a:t>Lack of professional development</a:t>
          </a:r>
          <a:endParaRPr lang="en-US" sz="3600" i="0" dirty="0"/>
        </a:p>
      </dgm:t>
    </dgm:pt>
    <dgm:pt modelId="{8C1004F3-7479-4C6A-8D27-345E634E6197}" type="parTrans" cxnId="{9C5D2929-883F-4D78-B951-907AB4FDFFD4}">
      <dgm:prSet/>
      <dgm:spPr/>
      <dgm:t>
        <a:bodyPr/>
        <a:lstStyle/>
        <a:p>
          <a:pPr algn="ctr"/>
          <a:endParaRPr lang="en-US" sz="3600"/>
        </a:p>
      </dgm:t>
    </dgm:pt>
    <dgm:pt modelId="{C5C5884E-B888-4B24-9BC9-1FAF911555EC}" type="sibTrans" cxnId="{9C5D2929-883F-4D78-B951-907AB4FDFFD4}">
      <dgm:prSet/>
      <dgm:spPr/>
      <dgm:t>
        <a:bodyPr/>
        <a:lstStyle/>
        <a:p>
          <a:pPr algn="ctr"/>
          <a:endParaRPr lang="en-US" sz="360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E4F93B-BB39-46AC-AAD0-61F6479C4D70}" type="pres">
      <dgm:prSet presAssocID="{4A43878C-1BDE-4ED4-8C24-01E610E802B5}" presName="thickLine" presStyleLbl="alignNode1" presStyleIdx="0" presStyleCnt="1"/>
      <dgm:spPr/>
    </dgm:pt>
    <dgm:pt modelId="{0120E958-4E7F-489B-82CB-D2380B9E6127}" type="pres">
      <dgm:prSet presAssocID="{4A43878C-1BDE-4ED4-8C24-01E610E802B5}" presName="horz1" presStyleCnt="0"/>
      <dgm:spPr/>
    </dgm:pt>
    <dgm:pt modelId="{6B1B8EEF-28B0-4B15-B5DF-3C361E8F81BE}" type="pres">
      <dgm:prSet presAssocID="{4A43878C-1BDE-4ED4-8C24-01E610E802B5}" presName="tx1" presStyleLbl="revTx" presStyleIdx="0" presStyleCnt="1" custScaleY="140225" custLinFactNeighborX="358" custLinFactNeighborY="20995"/>
      <dgm:spPr/>
      <dgm:t>
        <a:bodyPr/>
        <a:lstStyle/>
        <a:p>
          <a:endParaRPr lang="en-US"/>
        </a:p>
      </dgm:t>
    </dgm:pt>
    <dgm:pt modelId="{F121AAF5-4DB8-4C2B-9598-53ADCD62BE78}" type="pres">
      <dgm:prSet presAssocID="{4A43878C-1BDE-4ED4-8C24-01E610E802B5}" presName="vert1" presStyleCnt="0"/>
      <dgm:spPr/>
    </dgm:pt>
  </dgm:ptLst>
  <dgm:cxnLst>
    <dgm:cxn modelId="{9C5D2929-883F-4D78-B951-907AB4FDFFD4}" srcId="{0F0A6564-55B8-4F22-A3A1-928BDAF2377A}" destId="{4A43878C-1BDE-4ED4-8C24-01E610E802B5}" srcOrd="0" destOrd="0" parTransId="{8C1004F3-7479-4C6A-8D27-345E634E6197}" sibTransId="{C5C5884E-B888-4B24-9BC9-1FAF911555EC}"/>
    <dgm:cxn modelId="{9579E88B-2559-4112-A680-C4A3F7B44191}" type="presOf" srcId="{0F0A6564-55B8-4F22-A3A1-928BDAF2377A}" destId="{3DAB70C3-99ED-4529-8B82-1F319AEFB2A6}" srcOrd="0" destOrd="0" presId="urn:microsoft.com/office/officeart/2008/layout/LinedList"/>
    <dgm:cxn modelId="{4DE9DAC6-291B-41E7-9072-34DDD8969EE4}" type="presOf" srcId="{4A43878C-1BDE-4ED4-8C24-01E610E802B5}" destId="{6B1B8EEF-28B0-4B15-B5DF-3C361E8F81BE}" srcOrd="0" destOrd="0" presId="urn:microsoft.com/office/officeart/2008/layout/LinedList"/>
    <dgm:cxn modelId="{7F17F19D-4D6B-49EB-A1D5-0203A48FA392}" type="presParOf" srcId="{3DAB70C3-99ED-4529-8B82-1F319AEFB2A6}" destId="{C8E4F93B-BB39-46AC-AAD0-61F6479C4D70}" srcOrd="0" destOrd="0" presId="urn:microsoft.com/office/officeart/2008/layout/LinedList"/>
    <dgm:cxn modelId="{84CBF6B5-B5FA-4BFA-8AD6-607705035BA3}" type="presParOf" srcId="{3DAB70C3-99ED-4529-8B82-1F319AEFB2A6}" destId="{0120E958-4E7F-489B-82CB-D2380B9E6127}" srcOrd="1" destOrd="0" presId="urn:microsoft.com/office/officeart/2008/layout/LinedList"/>
    <dgm:cxn modelId="{977DCBCC-D3C0-478F-98C4-D4BE7F949BE7}" type="presParOf" srcId="{0120E958-4E7F-489B-82CB-D2380B9E6127}" destId="{6B1B8EEF-28B0-4B15-B5DF-3C361E8F81BE}" srcOrd="0" destOrd="0" presId="urn:microsoft.com/office/officeart/2008/layout/LinedList"/>
    <dgm:cxn modelId="{FAF95347-2D64-4938-887C-146C53C14F6A}" type="presParOf" srcId="{0120E958-4E7F-489B-82CB-D2380B9E6127}" destId="{F121AAF5-4DB8-4C2B-9598-53ADCD62BE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3878C-1BDE-4ED4-8C24-01E610E802B5}">
      <dgm:prSet custT="1"/>
      <dgm:spPr/>
      <dgm:t>
        <a:bodyPr/>
        <a:lstStyle/>
        <a:p>
          <a:pPr algn="ctr"/>
          <a:r>
            <a:rPr lang="en-US" sz="3600" i="0" dirty="0" smtClean="0"/>
            <a:t>Top-down leadership – Lack of voice</a:t>
          </a:r>
          <a:endParaRPr lang="en-US" sz="3600" i="0" dirty="0"/>
        </a:p>
      </dgm:t>
    </dgm:pt>
    <dgm:pt modelId="{8C1004F3-7479-4C6A-8D27-345E634E6197}" type="parTrans" cxnId="{9C5D2929-883F-4D78-B951-907AB4FDFFD4}">
      <dgm:prSet/>
      <dgm:spPr/>
      <dgm:t>
        <a:bodyPr/>
        <a:lstStyle/>
        <a:p>
          <a:pPr algn="ctr"/>
          <a:endParaRPr lang="en-US" sz="3600"/>
        </a:p>
      </dgm:t>
    </dgm:pt>
    <dgm:pt modelId="{C5C5884E-B888-4B24-9BC9-1FAF911555EC}" type="sibTrans" cxnId="{9C5D2929-883F-4D78-B951-907AB4FDFFD4}">
      <dgm:prSet/>
      <dgm:spPr/>
      <dgm:t>
        <a:bodyPr/>
        <a:lstStyle/>
        <a:p>
          <a:pPr algn="ctr"/>
          <a:endParaRPr lang="en-US" sz="360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E4F93B-BB39-46AC-AAD0-61F6479C4D70}" type="pres">
      <dgm:prSet presAssocID="{4A43878C-1BDE-4ED4-8C24-01E610E802B5}" presName="thickLine" presStyleLbl="alignNode1" presStyleIdx="0" presStyleCnt="1"/>
      <dgm:spPr/>
    </dgm:pt>
    <dgm:pt modelId="{0120E958-4E7F-489B-82CB-D2380B9E6127}" type="pres">
      <dgm:prSet presAssocID="{4A43878C-1BDE-4ED4-8C24-01E610E802B5}" presName="horz1" presStyleCnt="0"/>
      <dgm:spPr/>
    </dgm:pt>
    <dgm:pt modelId="{6B1B8EEF-28B0-4B15-B5DF-3C361E8F81BE}" type="pres">
      <dgm:prSet presAssocID="{4A43878C-1BDE-4ED4-8C24-01E610E802B5}" presName="tx1" presStyleLbl="revTx" presStyleIdx="0" presStyleCnt="1" custScaleY="140225" custLinFactNeighborX="358" custLinFactNeighborY="20995"/>
      <dgm:spPr/>
      <dgm:t>
        <a:bodyPr/>
        <a:lstStyle/>
        <a:p>
          <a:endParaRPr lang="en-US"/>
        </a:p>
      </dgm:t>
    </dgm:pt>
    <dgm:pt modelId="{F121AAF5-4DB8-4C2B-9598-53ADCD62BE78}" type="pres">
      <dgm:prSet presAssocID="{4A43878C-1BDE-4ED4-8C24-01E610E802B5}" presName="vert1" presStyleCnt="0"/>
      <dgm:spPr/>
    </dgm:pt>
  </dgm:ptLst>
  <dgm:cxnLst>
    <dgm:cxn modelId="{9C5D2929-883F-4D78-B951-907AB4FDFFD4}" srcId="{0F0A6564-55B8-4F22-A3A1-928BDAF2377A}" destId="{4A43878C-1BDE-4ED4-8C24-01E610E802B5}" srcOrd="0" destOrd="0" parTransId="{8C1004F3-7479-4C6A-8D27-345E634E6197}" sibTransId="{C5C5884E-B888-4B24-9BC9-1FAF911555EC}"/>
    <dgm:cxn modelId="{758EF92F-D34B-4DC4-A57E-EAFDC67B318B}" type="presOf" srcId="{4A43878C-1BDE-4ED4-8C24-01E610E802B5}" destId="{6B1B8EEF-28B0-4B15-B5DF-3C361E8F81BE}" srcOrd="0" destOrd="0" presId="urn:microsoft.com/office/officeart/2008/layout/LinedList"/>
    <dgm:cxn modelId="{9E058845-85D3-48BD-BC8C-3295740BF956}" type="presOf" srcId="{0F0A6564-55B8-4F22-A3A1-928BDAF2377A}" destId="{3DAB70C3-99ED-4529-8B82-1F319AEFB2A6}" srcOrd="0" destOrd="0" presId="urn:microsoft.com/office/officeart/2008/layout/LinedList"/>
    <dgm:cxn modelId="{770F09A3-A2BA-420E-B943-1C1005A26FCA}" type="presParOf" srcId="{3DAB70C3-99ED-4529-8B82-1F319AEFB2A6}" destId="{C8E4F93B-BB39-46AC-AAD0-61F6479C4D70}" srcOrd="0" destOrd="0" presId="urn:microsoft.com/office/officeart/2008/layout/LinedList"/>
    <dgm:cxn modelId="{861D1CBC-ECE5-43C3-A3BF-8748A73BC42F}" type="presParOf" srcId="{3DAB70C3-99ED-4529-8B82-1F319AEFB2A6}" destId="{0120E958-4E7F-489B-82CB-D2380B9E6127}" srcOrd="1" destOrd="0" presId="urn:microsoft.com/office/officeart/2008/layout/LinedList"/>
    <dgm:cxn modelId="{F3309CCB-5FF4-4826-8611-2CCEC3AFB7DD}" type="presParOf" srcId="{0120E958-4E7F-489B-82CB-D2380B9E6127}" destId="{6B1B8EEF-28B0-4B15-B5DF-3C361E8F81BE}" srcOrd="0" destOrd="0" presId="urn:microsoft.com/office/officeart/2008/layout/LinedList"/>
    <dgm:cxn modelId="{1647204B-69A6-4A58-A5C9-C0B9017D7EB9}" type="presParOf" srcId="{0120E958-4E7F-489B-82CB-D2380B9E6127}" destId="{F121AAF5-4DB8-4C2B-9598-53ADCD62BE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DF23E-ADAD-4991-A4A5-C68682152F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D4BFCA-8D04-4E35-A830-074C5E0F787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/>
            <a:t>23% Faculty respondents</a:t>
          </a:r>
          <a:endParaRPr lang="en-US" sz="2400" dirty="0"/>
        </a:p>
      </dgm:t>
    </dgm:pt>
    <dgm:pt modelId="{BBD682CB-8D26-47D3-8F81-21551F222E5A}" type="parTrans" cxnId="{7ED06FAC-4622-4428-BAB3-054093B3E0DC}">
      <dgm:prSet/>
      <dgm:spPr/>
      <dgm:t>
        <a:bodyPr/>
        <a:lstStyle/>
        <a:p>
          <a:endParaRPr lang="en-US" sz="2800"/>
        </a:p>
      </dgm:t>
    </dgm:pt>
    <dgm:pt modelId="{8327E704-6EE9-4F65-A890-CA652AFB5E65}" type="sibTrans" cxnId="{7ED06FAC-4622-4428-BAB3-054093B3E0DC}">
      <dgm:prSet/>
      <dgm:spPr/>
      <dgm:t>
        <a:bodyPr/>
        <a:lstStyle/>
        <a:p>
          <a:endParaRPr lang="en-US" sz="2800"/>
        </a:p>
      </dgm:t>
    </dgm:pt>
    <dgm:pt modelId="{3B885CE3-0ED3-4610-B19C-51D28E8F5AB7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/>
            <a:t>13% Postdoctoral Associate respondents</a:t>
          </a:r>
          <a:endParaRPr lang="en-US" sz="2400" dirty="0"/>
        </a:p>
      </dgm:t>
    </dgm:pt>
    <dgm:pt modelId="{7691219F-E027-481F-AAE2-CBC05E442585}" type="parTrans" cxnId="{E14D9C55-6F2D-431E-959D-6BCACAB3882D}">
      <dgm:prSet/>
      <dgm:spPr/>
      <dgm:t>
        <a:bodyPr/>
        <a:lstStyle/>
        <a:p>
          <a:endParaRPr lang="en-US" sz="2800"/>
        </a:p>
      </dgm:t>
    </dgm:pt>
    <dgm:pt modelId="{01947977-363E-4E6C-A0F8-4437694A3EF8}" type="sibTrans" cxnId="{E14D9C55-6F2D-431E-959D-6BCACAB3882D}">
      <dgm:prSet/>
      <dgm:spPr/>
      <dgm:t>
        <a:bodyPr/>
        <a:lstStyle/>
        <a:p>
          <a:endParaRPr lang="en-US" sz="2800"/>
        </a:p>
      </dgm:t>
    </dgm:pt>
    <dgm:pt modelId="{70C5AA0E-AB56-4F44-904A-B40F36A3C4F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/>
            <a:t>24% Staff respondents</a:t>
          </a:r>
          <a:endParaRPr lang="en-US" sz="2400" dirty="0"/>
        </a:p>
      </dgm:t>
    </dgm:pt>
    <dgm:pt modelId="{8DAF2E6A-447A-4E14-BCE4-B45A9D16183A}" type="parTrans" cxnId="{C31B62C8-B70A-4018-9603-9CB25C42A81C}">
      <dgm:prSet/>
      <dgm:spPr/>
      <dgm:t>
        <a:bodyPr/>
        <a:lstStyle/>
        <a:p>
          <a:endParaRPr lang="en-US" sz="2800"/>
        </a:p>
      </dgm:t>
    </dgm:pt>
    <dgm:pt modelId="{DFCB14C8-94A6-49FC-835E-EB9CFD2F3573}" type="sibTrans" cxnId="{C31B62C8-B70A-4018-9603-9CB25C42A81C}">
      <dgm:prSet/>
      <dgm:spPr/>
      <dgm:t>
        <a:bodyPr/>
        <a:lstStyle/>
        <a:p>
          <a:endParaRPr lang="en-US" sz="2800"/>
        </a:p>
      </dgm:t>
    </dgm:pt>
    <dgm:pt modelId="{70E09DAA-10D9-4DBD-B63E-A02FE5150E1A}" type="pres">
      <dgm:prSet presAssocID="{0B2DF23E-ADAD-4991-A4A5-C68682152F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E0CA4-0582-4723-8C61-D8A201FE459E}" type="pres">
      <dgm:prSet presAssocID="{30D4BFCA-8D04-4E35-A830-074C5E0F7873}" presName="parentLin" presStyleCnt="0"/>
      <dgm:spPr/>
    </dgm:pt>
    <dgm:pt modelId="{0B9A847C-A0D0-4CAF-8329-DB7F6F461919}" type="pres">
      <dgm:prSet presAssocID="{30D4BFCA-8D04-4E35-A830-074C5E0F787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04C209-AC99-4391-B954-04D1056EB2C0}" type="pres">
      <dgm:prSet presAssocID="{30D4BFCA-8D04-4E35-A830-074C5E0F7873}" presName="parentText" presStyleLbl="node1" presStyleIdx="0" presStyleCnt="3" custScaleX="113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31860-035F-4ECE-B7E1-6E4190C9A9E9}" type="pres">
      <dgm:prSet presAssocID="{30D4BFCA-8D04-4E35-A830-074C5E0F7873}" presName="negativeSpace" presStyleCnt="0"/>
      <dgm:spPr/>
    </dgm:pt>
    <dgm:pt modelId="{805BD7A4-BA6F-46EF-AAB1-BF59783E525E}" type="pres">
      <dgm:prSet presAssocID="{30D4BFCA-8D04-4E35-A830-074C5E0F7873}" presName="childText" presStyleLbl="conFgAcc1" presStyleIdx="0" presStyleCnt="3">
        <dgm:presLayoutVars>
          <dgm:bulletEnabled val="1"/>
        </dgm:presLayoutVars>
      </dgm:prSet>
      <dgm:spPr/>
    </dgm:pt>
    <dgm:pt modelId="{97027431-AB59-46E5-A227-08E18E158F6A}" type="pres">
      <dgm:prSet presAssocID="{8327E704-6EE9-4F65-A890-CA652AFB5E65}" presName="spaceBetweenRectangles" presStyleCnt="0"/>
      <dgm:spPr/>
    </dgm:pt>
    <dgm:pt modelId="{3C3019F2-7081-4672-B82D-708E29F40868}" type="pres">
      <dgm:prSet presAssocID="{3B885CE3-0ED3-4610-B19C-51D28E8F5AB7}" presName="parentLin" presStyleCnt="0"/>
      <dgm:spPr/>
    </dgm:pt>
    <dgm:pt modelId="{7240E019-2439-4ADB-9D89-C9644B5CBD40}" type="pres">
      <dgm:prSet presAssocID="{3B885CE3-0ED3-4610-B19C-51D28E8F5A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B93793A-8442-4413-A87C-3BE9B0283753}" type="pres">
      <dgm:prSet presAssocID="{3B885CE3-0ED3-4610-B19C-51D28E8F5AB7}" presName="parentText" presStyleLbl="node1" presStyleIdx="1" presStyleCnt="3" custScaleX="113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206E-B66F-433E-8326-F0102F863FA2}" type="pres">
      <dgm:prSet presAssocID="{3B885CE3-0ED3-4610-B19C-51D28E8F5AB7}" presName="negativeSpace" presStyleCnt="0"/>
      <dgm:spPr/>
    </dgm:pt>
    <dgm:pt modelId="{6ECE9FBF-8479-445A-84AB-76F87DB56AF0}" type="pres">
      <dgm:prSet presAssocID="{3B885CE3-0ED3-4610-B19C-51D28E8F5AB7}" presName="childText" presStyleLbl="conFgAcc1" presStyleIdx="1" presStyleCnt="3">
        <dgm:presLayoutVars>
          <dgm:bulletEnabled val="1"/>
        </dgm:presLayoutVars>
      </dgm:prSet>
      <dgm:spPr/>
    </dgm:pt>
    <dgm:pt modelId="{ADE515C8-C43D-4821-B98F-98C4EFDAD588}" type="pres">
      <dgm:prSet presAssocID="{01947977-363E-4E6C-A0F8-4437694A3EF8}" presName="spaceBetweenRectangles" presStyleCnt="0"/>
      <dgm:spPr/>
    </dgm:pt>
    <dgm:pt modelId="{678C8F55-1A8F-4AFA-8C37-67ECBE7BEB1E}" type="pres">
      <dgm:prSet presAssocID="{70C5AA0E-AB56-4F44-904A-B40F36A3C4FA}" presName="parentLin" presStyleCnt="0"/>
      <dgm:spPr/>
    </dgm:pt>
    <dgm:pt modelId="{77E49099-7006-4ADD-A5C9-7FF5BE42BB75}" type="pres">
      <dgm:prSet presAssocID="{70C5AA0E-AB56-4F44-904A-B40F36A3C4F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2516403-AF3F-4F24-94B5-423617B69BA9}" type="pres">
      <dgm:prSet presAssocID="{70C5AA0E-AB56-4F44-904A-B40F36A3C4FA}" presName="parentText" presStyleLbl="node1" presStyleIdx="2" presStyleCnt="3" custScaleX="113849" custLinFactNeighborY="-1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FDD69-CA60-4DBD-B037-2A54B181B95C}" type="pres">
      <dgm:prSet presAssocID="{70C5AA0E-AB56-4F44-904A-B40F36A3C4FA}" presName="negativeSpace" presStyleCnt="0"/>
      <dgm:spPr/>
    </dgm:pt>
    <dgm:pt modelId="{776F8018-6D66-4F71-9FD9-AEF483836450}" type="pres">
      <dgm:prSet presAssocID="{70C5AA0E-AB56-4F44-904A-B40F36A3C4FA}" presName="childText" presStyleLbl="conFgAcc1" presStyleIdx="2" presStyleCnt="3" custLinFactNeighborY="27508">
        <dgm:presLayoutVars>
          <dgm:bulletEnabled val="1"/>
        </dgm:presLayoutVars>
      </dgm:prSet>
      <dgm:spPr/>
    </dgm:pt>
  </dgm:ptLst>
  <dgm:cxnLst>
    <dgm:cxn modelId="{17AF9F69-60E4-4A7C-90C6-7648953C4036}" type="presOf" srcId="{70C5AA0E-AB56-4F44-904A-B40F36A3C4FA}" destId="{22516403-AF3F-4F24-94B5-423617B69BA9}" srcOrd="1" destOrd="0" presId="urn:microsoft.com/office/officeart/2005/8/layout/list1"/>
    <dgm:cxn modelId="{DD0CDF4C-C02F-4889-8493-8B6EBF92FB8A}" type="presOf" srcId="{30D4BFCA-8D04-4E35-A830-074C5E0F7873}" destId="{1204C209-AC99-4391-B954-04D1056EB2C0}" srcOrd="1" destOrd="0" presId="urn:microsoft.com/office/officeart/2005/8/layout/list1"/>
    <dgm:cxn modelId="{7ED06FAC-4622-4428-BAB3-054093B3E0DC}" srcId="{0B2DF23E-ADAD-4991-A4A5-C68682152F78}" destId="{30D4BFCA-8D04-4E35-A830-074C5E0F7873}" srcOrd="0" destOrd="0" parTransId="{BBD682CB-8D26-47D3-8F81-21551F222E5A}" sibTransId="{8327E704-6EE9-4F65-A890-CA652AFB5E65}"/>
    <dgm:cxn modelId="{C31B62C8-B70A-4018-9603-9CB25C42A81C}" srcId="{0B2DF23E-ADAD-4991-A4A5-C68682152F78}" destId="{70C5AA0E-AB56-4F44-904A-B40F36A3C4FA}" srcOrd="2" destOrd="0" parTransId="{8DAF2E6A-447A-4E14-BCE4-B45A9D16183A}" sibTransId="{DFCB14C8-94A6-49FC-835E-EB9CFD2F3573}"/>
    <dgm:cxn modelId="{9AF32C20-EF83-4D5A-8F41-ED40A530B98B}" type="presOf" srcId="{0B2DF23E-ADAD-4991-A4A5-C68682152F78}" destId="{70E09DAA-10D9-4DBD-B63E-A02FE5150E1A}" srcOrd="0" destOrd="0" presId="urn:microsoft.com/office/officeart/2005/8/layout/list1"/>
    <dgm:cxn modelId="{C01736DF-27A2-421F-A453-9F1D268295DE}" type="presOf" srcId="{70C5AA0E-AB56-4F44-904A-B40F36A3C4FA}" destId="{77E49099-7006-4ADD-A5C9-7FF5BE42BB75}" srcOrd="0" destOrd="0" presId="urn:microsoft.com/office/officeart/2005/8/layout/list1"/>
    <dgm:cxn modelId="{D5BE27AF-396F-4A7D-AF90-C6FA8CBA3A53}" type="presOf" srcId="{3B885CE3-0ED3-4610-B19C-51D28E8F5AB7}" destId="{7B93793A-8442-4413-A87C-3BE9B0283753}" srcOrd="1" destOrd="0" presId="urn:microsoft.com/office/officeart/2005/8/layout/list1"/>
    <dgm:cxn modelId="{6CBBD0B9-2F0D-4043-91D6-0041285C2DBA}" type="presOf" srcId="{3B885CE3-0ED3-4610-B19C-51D28E8F5AB7}" destId="{7240E019-2439-4ADB-9D89-C9644B5CBD40}" srcOrd="0" destOrd="0" presId="urn:microsoft.com/office/officeart/2005/8/layout/list1"/>
    <dgm:cxn modelId="{E07B429B-FCDB-4BB8-BCA1-F40FFE7F1022}" type="presOf" srcId="{30D4BFCA-8D04-4E35-A830-074C5E0F7873}" destId="{0B9A847C-A0D0-4CAF-8329-DB7F6F461919}" srcOrd="0" destOrd="0" presId="urn:microsoft.com/office/officeart/2005/8/layout/list1"/>
    <dgm:cxn modelId="{E14D9C55-6F2D-431E-959D-6BCACAB3882D}" srcId="{0B2DF23E-ADAD-4991-A4A5-C68682152F78}" destId="{3B885CE3-0ED3-4610-B19C-51D28E8F5AB7}" srcOrd="1" destOrd="0" parTransId="{7691219F-E027-481F-AAE2-CBC05E442585}" sibTransId="{01947977-363E-4E6C-A0F8-4437694A3EF8}"/>
    <dgm:cxn modelId="{81030D1D-7ED3-4687-8782-0622E4E43904}" type="presParOf" srcId="{70E09DAA-10D9-4DBD-B63E-A02FE5150E1A}" destId="{DA2E0CA4-0582-4723-8C61-D8A201FE459E}" srcOrd="0" destOrd="0" presId="urn:microsoft.com/office/officeart/2005/8/layout/list1"/>
    <dgm:cxn modelId="{39FD1C43-C6F6-4E08-9ACE-016535246D52}" type="presParOf" srcId="{DA2E0CA4-0582-4723-8C61-D8A201FE459E}" destId="{0B9A847C-A0D0-4CAF-8329-DB7F6F461919}" srcOrd="0" destOrd="0" presId="urn:microsoft.com/office/officeart/2005/8/layout/list1"/>
    <dgm:cxn modelId="{85523FBA-A0F1-4E32-9EA4-F3DF9AF3AF5F}" type="presParOf" srcId="{DA2E0CA4-0582-4723-8C61-D8A201FE459E}" destId="{1204C209-AC99-4391-B954-04D1056EB2C0}" srcOrd="1" destOrd="0" presId="urn:microsoft.com/office/officeart/2005/8/layout/list1"/>
    <dgm:cxn modelId="{7FD19CEB-DDF6-43D4-923F-9961C39808B7}" type="presParOf" srcId="{70E09DAA-10D9-4DBD-B63E-A02FE5150E1A}" destId="{C4331860-035F-4ECE-B7E1-6E4190C9A9E9}" srcOrd="1" destOrd="0" presId="urn:microsoft.com/office/officeart/2005/8/layout/list1"/>
    <dgm:cxn modelId="{F1D8CC73-C992-4ABF-8EBE-E91C307BB442}" type="presParOf" srcId="{70E09DAA-10D9-4DBD-B63E-A02FE5150E1A}" destId="{805BD7A4-BA6F-46EF-AAB1-BF59783E525E}" srcOrd="2" destOrd="0" presId="urn:microsoft.com/office/officeart/2005/8/layout/list1"/>
    <dgm:cxn modelId="{C68EDDD3-1EED-46C6-B725-F9B96334D471}" type="presParOf" srcId="{70E09DAA-10D9-4DBD-B63E-A02FE5150E1A}" destId="{97027431-AB59-46E5-A227-08E18E158F6A}" srcOrd="3" destOrd="0" presId="urn:microsoft.com/office/officeart/2005/8/layout/list1"/>
    <dgm:cxn modelId="{846C595D-E1FF-429B-9657-08F3D0CC0821}" type="presParOf" srcId="{70E09DAA-10D9-4DBD-B63E-A02FE5150E1A}" destId="{3C3019F2-7081-4672-B82D-708E29F40868}" srcOrd="4" destOrd="0" presId="urn:microsoft.com/office/officeart/2005/8/layout/list1"/>
    <dgm:cxn modelId="{32945E34-5F1A-484C-BA76-B32FBB4566AC}" type="presParOf" srcId="{3C3019F2-7081-4672-B82D-708E29F40868}" destId="{7240E019-2439-4ADB-9D89-C9644B5CBD40}" srcOrd="0" destOrd="0" presId="urn:microsoft.com/office/officeart/2005/8/layout/list1"/>
    <dgm:cxn modelId="{BC50EBB1-682F-4F9B-B1B1-9559773C7A88}" type="presParOf" srcId="{3C3019F2-7081-4672-B82D-708E29F40868}" destId="{7B93793A-8442-4413-A87C-3BE9B0283753}" srcOrd="1" destOrd="0" presId="urn:microsoft.com/office/officeart/2005/8/layout/list1"/>
    <dgm:cxn modelId="{EC905097-552E-48A5-ABE5-5BA2B2484881}" type="presParOf" srcId="{70E09DAA-10D9-4DBD-B63E-A02FE5150E1A}" destId="{82D6206E-B66F-433E-8326-F0102F863FA2}" srcOrd="5" destOrd="0" presId="urn:microsoft.com/office/officeart/2005/8/layout/list1"/>
    <dgm:cxn modelId="{F4B417D9-FEAD-4F45-9A10-DE1C2561D221}" type="presParOf" srcId="{70E09DAA-10D9-4DBD-B63E-A02FE5150E1A}" destId="{6ECE9FBF-8479-445A-84AB-76F87DB56AF0}" srcOrd="6" destOrd="0" presId="urn:microsoft.com/office/officeart/2005/8/layout/list1"/>
    <dgm:cxn modelId="{BD980315-D2B2-4211-B582-4A58A7B57A7A}" type="presParOf" srcId="{70E09DAA-10D9-4DBD-B63E-A02FE5150E1A}" destId="{ADE515C8-C43D-4821-B98F-98C4EFDAD588}" srcOrd="7" destOrd="0" presId="urn:microsoft.com/office/officeart/2005/8/layout/list1"/>
    <dgm:cxn modelId="{C7053FFF-5EB1-4B26-AEAF-2B886DE14EB8}" type="presParOf" srcId="{70E09DAA-10D9-4DBD-B63E-A02FE5150E1A}" destId="{678C8F55-1A8F-4AFA-8C37-67ECBE7BEB1E}" srcOrd="8" destOrd="0" presId="urn:microsoft.com/office/officeart/2005/8/layout/list1"/>
    <dgm:cxn modelId="{16AE5036-E006-4DEF-9331-F02B985B7E23}" type="presParOf" srcId="{678C8F55-1A8F-4AFA-8C37-67ECBE7BEB1E}" destId="{77E49099-7006-4ADD-A5C9-7FF5BE42BB75}" srcOrd="0" destOrd="0" presId="urn:microsoft.com/office/officeart/2005/8/layout/list1"/>
    <dgm:cxn modelId="{CA8F0DA5-826F-47A3-B936-CB8132292A02}" type="presParOf" srcId="{678C8F55-1A8F-4AFA-8C37-67ECBE7BEB1E}" destId="{22516403-AF3F-4F24-94B5-423617B69BA9}" srcOrd="1" destOrd="0" presId="urn:microsoft.com/office/officeart/2005/8/layout/list1"/>
    <dgm:cxn modelId="{A5C8C6A1-541D-43B1-A9C1-D588AA1AE11B}" type="presParOf" srcId="{70E09DAA-10D9-4DBD-B63E-A02FE5150E1A}" destId="{E22FDD69-CA60-4DBD-B037-2A54B181B95C}" srcOrd="9" destOrd="0" presId="urn:microsoft.com/office/officeart/2005/8/layout/list1"/>
    <dgm:cxn modelId="{A18FD289-803B-4F24-B7A0-20449B2F0AE2}" type="presParOf" srcId="{70E09DAA-10D9-4DBD-B63E-A02FE5150E1A}" destId="{776F8018-6D66-4F71-9FD9-AEF4838364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2DF23E-ADAD-4991-A4A5-C68682152F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D4BFCA-8D04-4E35-A830-074C5E0F787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/>
            <a:t>14% Faculty respondents</a:t>
          </a:r>
          <a:endParaRPr lang="en-US" sz="2400" dirty="0"/>
        </a:p>
      </dgm:t>
    </dgm:pt>
    <dgm:pt modelId="{BBD682CB-8D26-47D3-8F81-21551F222E5A}" type="parTrans" cxnId="{7ED06FAC-4622-4428-BAB3-054093B3E0DC}">
      <dgm:prSet/>
      <dgm:spPr/>
      <dgm:t>
        <a:bodyPr/>
        <a:lstStyle/>
        <a:p>
          <a:endParaRPr lang="en-US" sz="2800"/>
        </a:p>
      </dgm:t>
    </dgm:pt>
    <dgm:pt modelId="{8327E704-6EE9-4F65-A890-CA652AFB5E65}" type="sibTrans" cxnId="{7ED06FAC-4622-4428-BAB3-054093B3E0DC}">
      <dgm:prSet/>
      <dgm:spPr/>
      <dgm:t>
        <a:bodyPr/>
        <a:lstStyle/>
        <a:p>
          <a:endParaRPr lang="en-US" sz="2800"/>
        </a:p>
      </dgm:t>
    </dgm:pt>
    <dgm:pt modelId="{3B885CE3-0ED3-4610-B19C-51D28E8F5AB7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/>
            <a:t>6% Postdoctoral Associate respondents</a:t>
          </a:r>
          <a:endParaRPr lang="en-US" sz="2400" dirty="0"/>
        </a:p>
      </dgm:t>
    </dgm:pt>
    <dgm:pt modelId="{7691219F-E027-481F-AAE2-CBC05E442585}" type="parTrans" cxnId="{E14D9C55-6F2D-431E-959D-6BCACAB3882D}">
      <dgm:prSet/>
      <dgm:spPr/>
      <dgm:t>
        <a:bodyPr/>
        <a:lstStyle/>
        <a:p>
          <a:endParaRPr lang="en-US" sz="2800"/>
        </a:p>
      </dgm:t>
    </dgm:pt>
    <dgm:pt modelId="{01947977-363E-4E6C-A0F8-4437694A3EF8}" type="sibTrans" cxnId="{E14D9C55-6F2D-431E-959D-6BCACAB3882D}">
      <dgm:prSet/>
      <dgm:spPr/>
      <dgm:t>
        <a:bodyPr/>
        <a:lstStyle/>
        <a:p>
          <a:endParaRPr lang="en-US" sz="2800"/>
        </a:p>
      </dgm:t>
    </dgm:pt>
    <dgm:pt modelId="{70C5AA0E-AB56-4F44-904A-B40F36A3C4F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/>
            <a:t>14% Staff respondents</a:t>
          </a:r>
          <a:endParaRPr lang="en-US" sz="2400" dirty="0"/>
        </a:p>
      </dgm:t>
    </dgm:pt>
    <dgm:pt modelId="{8DAF2E6A-447A-4E14-BCE4-B45A9D16183A}" type="parTrans" cxnId="{C31B62C8-B70A-4018-9603-9CB25C42A81C}">
      <dgm:prSet/>
      <dgm:spPr/>
      <dgm:t>
        <a:bodyPr/>
        <a:lstStyle/>
        <a:p>
          <a:endParaRPr lang="en-US" sz="2800"/>
        </a:p>
      </dgm:t>
    </dgm:pt>
    <dgm:pt modelId="{DFCB14C8-94A6-49FC-835E-EB9CFD2F3573}" type="sibTrans" cxnId="{C31B62C8-B70A-4018-9603-9CB25C42A81C}">
      <dgm:prSet/>
      <dgm:spPr/>
      <dgm:t>
        <a:bodyPr/>
        <a:lstStyle/>
        <a:p>
          <a:endParaRPr lang="en-US" sz="2800"/>
        </a:p>
      </dgm:t>
    </dgm:pt>
    <dgm:pt modelId="{70E09DAA-10D9-4DBD-B63E-A02FE5150E1A}" type="pres">
      <dgm:prSet presAssocID="{0B2DF23E-ADAD-4991-A4A5-C68682152F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E0CA4-0582-4723-8C61-D8A201FE459E}" type="pres">
      <dgm:prSet presAssocID="{30D4BFCA-8D04-4E35-A830-074C5E0F7873}" presName="parentLin" presStyleCnt="0"/>
      <dgm:spPr/>
    </dgm:pt>
    <dgm:pt modelId="{0B9A847C-A0D0-4CAF-8329-DB7F6F461919}" type="pres">
      <dgm:prSet presAssocID="{30D4BFCA-8D04-4E35-A830-074C5E0F787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04C209-AC99-4391-B954-04D1056EB2C0}" type="pres">
      <dgm:prSet presAssocID="{30D4BFCA-8D04-4E35-A830-074C5E0F7873}" presName="parentText" presStyleLbl="node1" presStyleIdx="0" presStyleCnt="3" custScaleX="113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31860-035F-4ECE-B7E1-6E4190C9A9E9}" type="pres">
      <dgm:prSet presAssocID="{30D4BFCA-8D04-4E35-A830-074C5E0F7873}" presName="negativeSpace" presStyleCnt="0"/>
      <dgm:spPr/>
    </dgm:pt>
    <dgm:pt modelId="{805BD7A4-BA6F-46EF-AAB1-BF59783E525E}" type="pres">
      <dgm:prSet presAssocID="{30D4BFCA-8D04-4E35-A830-074C5E0F7873}" presName="childText" presStyleLbl="conFgAcc1" presStyleIdx="0" presStyleCnt="3">
        <dgm:presLayoutVars>
          <dgm:bulletEnabled val="1"/>
        </dgm:presLayoutVars>
      </dgm:prSet>
      <dgm:spPr/>
    </dgm:pt>
    <dgm:pt modelId="{97027431-AB59-46E5-A227-08E18E158F6A}" type="pres">
      <dgm:prSet presAssocID="{8327E704-6EE9-4F65-A890-CA652AFB5E65}" presName="spaceBetweenRectangles" presStyleCnt="0"/>
      <dgm:spPr/>
    </dgm:pt>
    <dgm:pt modelId="{3C3019F2-7081-4672-B82D-708E29F40868}" type="pres">
      <dgm:prSet presAssocID="{3B885CE3-0ED3-4610-B19C-51D28E8F5AB7}" presName="parentLin" presStyleCnt="0"/>
      <dgm:spPr/>
    </dgm:pt>
    <dgm:pt modelId="{7240E019-2439-4ADB-9D89-C9644B5CBD40}" type="pres">
      <dgm:prSet presAssocID="{3B885CE3-0ED3-4610-B19C-51D28E8F5A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B93793A-8442-4413-A87C-3BE9B0283753}" type="pres">
      <dgm:prSet presAssocID="{3B885CE3-0ED3-4610-B19C-51D28E8F5AB7}" presName="parentText" presStyleLbl="node1" presStyleIdx="1" presStyleCnt="3" custScaleX="113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206E-B66F-433E-8326-F0102F863FA2}" type="pres">
      <dgm:prSet presAssocID="{3B885CE3-0ED3-4610-B19C-51D28E8F5AB7}" presName="negativeSpace" presStyleCnt="0"/>
      <dgm:spPr/>
    </dgm:pt>
    <dgm:pt modelId="{6ECE9FBF-8479-445A-84AB-76F87DB56AF0}" type="pres">
      <dgm:prSet presAssocID="{3B885CE3-0ED3-4610-B19C-51D28E8F5AB7}" presName="childText" presStyleLbl="conFgAcc1" presStyleIdx="1" presStyleCnt="3">
        <dgm:presLayoutVars>
          <dgm:bulletEnabled val="1"/>
        </dgm:presLayoutVars>
      </dgm:prSet>
      <dgm:spPr/>
    </dgm:pt>
    <dgm:pt modelId="{ADE515C8-C43D-4821-B98F-98C4EFDAD588}" type="pres">
      <dgm:prSet presAssocID="{01947977-363E-4E6C-A0F8-4437694A3EF8}" presName="spaceBetweenRectangles" presStyleCnt="0"/>
      <dgm:spPr/>
    </dgm:pt>
    <dgm:pt modelId="{678C8F55-1A8F-4AFA-8C37-67ECBE7BEB1E}" type="pres">
      <dgm:prSet presAssocID="{70C5AA0E-AB56-4F44-904A-B40F36A3C4FA}" presName="parentLin" presStyleCnt="0"/>
      <dgm:spPr/>
    </dgm:pt>
    <dgm:pt modelId="{77E49099-7006-4ADD-A5C9-7FF5BE42BB75}" type="pres">
      <dgm:prSet presAssocID="{70C5AA0E-AB56-4F44-904A-B40F36A3C4F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2516403-AF3F-4F24-94B5-423617B69BA9}" type="pres">
      <dgm:prSet presAssocID="{70C5AA0E-AB56-4F44-904A-B40F36A3C4FA}" presName="parentText" presStyleLbl="node1" presStyleIdx="2" presStyleCnt="3" custScaleX="113849" custLinFactNeighborY="-1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FDD69-CA60-4DBD-B037-2A54B181B95C}" type="pres">
      <dgm:prSet presAssocID="{70C5AA0E-AB56-4F44-904A-B40F36A3C4FA}" presName="negativeSpace" presStyleCnt="0"/>
      <dgm:spPr/>
    </dgm:pt>
    <dgm:pt modelId="{776F8018-6D66-4F71-9FD9-AEF483836450}" type="pres">
      <dgm:prSet presAssocID="{70C5AA0E-AB56-4F44-904A-B40F36A3C4FA}" presName="childText" presStyleLbl="conFgAcc1" presStyleIdx="2" presStyleCnt="3" custLinFactNeighborY="27508">
        <dgm:presLayoutVars>
          <dgm:bulletEnabled val="1"/>
        </dgm:presLayoutVars>
      </dgm:prSet>
      <dgm:spPr/>
    </dgm:pt>
  </dgm:ptLst>
  <dgm:cxnLst>
    <dgm:cxn modelId="{E14D9C55-6F2D-431E-959D-6BCACAB3882D}" srcId="{0B2DF23E-ADAD-4991-A4A5-C68682152F78}" destId="{3B885CE3-0ED3-4610-B19C-51D28E8F5AB7}" srcOrd="1" destOrd="0" parTransId="{7691219F-E027-481F-AAE2-CBC05E442585}" sibTransId="{01947977-363E-4E6C-A0F8-4437694A3EF8}"/>
    <dgm:cxn modelId="{CA9BE250-0EE5-4883-990D-9D1A95FD29EB}" type="presOf" srcId="{30D4BFCA-8D04-4E35-A830-074C5E0F7873}" destId="{1204C209-AC99-4391-B954-04D1056EB2C0}" srcOrd="1" destOrd="0" presId="urn:microsoft.com/office/officeart/2005/8/layout/list1"/>
    <dgm:cxn modelId="{9B775A33-F7EA-4989-9D3D-2C7CE0C8EF4E}" type="presOf" srcId="{3B885CE3-0ED3-4610-B19C-51D28E8F5AB7}" destId="{7B93793A-8442-4413-A87C-3BE9B0283753}" srcOrd="1" destOrd="0" presId="urn:microsoft.com/office/officeart/2005/8/layout/list1"/>
    <dgm:cxn modelId="{4A09B1BD-7D22-4A44-872F-B9C7709D2A89}" type="presOf" srcId="{30D4BFCA-8D04-4E35-A830-074C5E0F7873}" destId="{0B9A847C-A0D0-4CAF-8329-DB7F6F461919}" srcOrd="0" destOrd="0" presId="urn:microsoft.com/office/officeart/2005/8/layout/list1"/>
    <dgm:cxn modelId="{C31B62C8-B70A-4018-9603-9CB25C42A81C}" srcId="{0B2DF23E-ADAD-4991-A4A5-C68682152F78}" destId="{70C5AA0E-AB56-4F44-904A-B40F36A3C4FA}" srcOrd="2" destOrd="0" parTransId="{8DAF2E6A-447A-4E14-BCE4-B45A9D16183A}" sibTransId="{DFCB14C8-94A6-49FC-835E-EB9CFD2F3573}"/>
    <dgm:cxn modelId="{68F4E674-0CF3-46DE-B68B-BB65D7F3680A}" type="presOf" srcId="{3B885CE3-0ED3-4610-B19C-51D28E8F5AB7}" destId="{7240E019-2439-4ADB-9D89-C9644B5CBD40}" srcOrd="0" destOrd="0" presId="urn:microsoft.com/office/officeart/2005/8/layout/list1"/>
    <dgm:cxn modelId="{A945986D-A2B8-48FF-BCE3-AF8F44751D7C}" type="presOf" srcId="{70C5AA0E-AB56-4F44-904A-B40F36A3C4FA}" destId="{77E49099-7006-4ADD-A5C9-7FF5BE42BB75}" srcOrd="0" destOrd="0" presId="urn:microsoft.com/office/officeart/2005/8/layout/list1"/>
    <dgm:cxn modelId="{F1BA7ED1-7AED-4ADC-B7A9-68E91101607B}" type="presOf" srcId="{70C5AA0E-AB56-4F44-904A-B40F36A3C4FA}" destId="{22516403-AF3F-4F24-94B5-423617B69BA9}" srcOrd="1" destOrd="0" presId="urn:microsoft.com/office/officeart/2005/8/layout/list1"/>
    <dgm:cxn modelId="{CDD79E87-4500-4F02-BEE3-1A924A2B65D9}" type="presOf" srcId="{0B2DF23E-ADAD-4991-A4A5-C68682152F78}" destId="{70E09DAA-10D9-4DBD-B63E-A02FE5150E1A}" srcOrd="0" destOrd="0" presId="urn:microsoft.com/office/officeart/2005/8/layout/list1"/>
    <dgm:cxn modelId="{7ED06FAC-4622-4428-BAB3-054093B3E0DC}" srcId="{0B2DF23E-ADAD-4991-A4A5-C68682152F78}" destId="{30D4BFCA-8D04-4E35-A830-074C5E0F7873}" srcOrd="0" destOrd="0" parTransId="{BBD682CB-8D26-47D3-8F81-21551F222E5A}" sibTransId="{8327E704-6EE9-4F65-A890-CA652AFB5E65}"/>
    <dgm:cxn modelId="{B0D91F4A-F2B5-488D-8068-179F2B912156}" type="presParOf" srcId="{70E09DAA-10D9-4DBD-B63E-A02FE5150E1A}" destId="{DA2E0CA4-0582-4723-8C61-D8A201FE459E}" srcOrd="0" destOrd="0" presId="urn:microsoft.com/office/officeart/2005/8/layout/list1"/>
    <dgm:cxn modelId="{C52F919D-AC20-4AC3-B0D1-EBC39A32DFEE}" type="presParOf" srcId="{DA2E0CA4-0582-4723-8C61-D8A201FE459E}" destId="{0B9A847C-A0D0-4CAF-8329-DB7F6F461919}" srcOrd="0" destOrd="0" presId="urn:microsoft.com/office/officeart/2005/8/layout/list1"/>
    <dgm:cxn modelId="{DB05E930-2C75-44BF-93BD-D7EE31C3381F}" type="presParOf" srcId="{DA2E0CA4-0582-4723-8C61-D8A201FE459E}" destId="{1204C209-AC99-4391-B954-04D1056EB2C0}" srcOrd="1" destOrd="0" presId="urn:microsoft.com/office/officeart/2005/8/layout/list1"/>
    <dgm:cxn modelId="{B5E12E8E-B71C-4E40-86BE-BB2A200A9A3E}" type="presParOf" srcId="{70E09DAA-10D9-4DBD-B63E-A02FE5150E1A}" destId="{C4331860-035F-4ECE-B7E1-6E4190C9A9E9}" srcOrd="1" destOrd="0" presId="urn:microsoft.com/office/officeart/2005/8/layout/list1"/>
    <dgm:cxn modelId="{E357FC17-ABD3-4C50-B522-2311661A8AF8}" type="presParOf" srcId="{70E09DAA-10D9-4DBD-B63E-A02FE5150E1A}" destId="{805BD7A4-BA6F-46EF-AAB1-BF59783E525E}" srcOrd="2" destOrd="0" presId="urn:microsoft.com/office/officeart/2005/8/layout/list1"/>
    <dgm:cxn modelId="{20316E74-A2C6-4853-953C-F8D01A034C16}" type="presParOf" srcId="{70E09DAA-10D9-4DBD-B63E-A02FE5150E1A}" destId="{97027431-AB59-46E5-A227-08E18E158F6A}" srcOrd="3" destOrd="0" presId="urn:microsoft.com/office/officeart/2005/8/layout/list1"/>
    <dgm:cxn modelId="{23F44479-D81A-4B4C-A210-4F6DDE18EF44}" type="presParOf" srcId="{70E09DAA-10D9-4DBD-B63E-A02FE5150E1A}" destId="{3C3019F2-7081-4672-B82D-708E29F40868}" srcOrd="4" destOrd="0" presId="urn:microsoft.com/office/officeart/2005/8/layout/list1"/>
    <dgm:cxn modelId="{776E3AD2-A9FD-4563-ADD8-7CC6BA510414}" type="presParOf" srcId="{3C3019F2-7081-4672-B82D-708E29F40868}" destId="{7240E019-2439-4ADB-9D89-C9644B5CBD40}" srcOrd="0" destOrd="0" presId="urn:microsoft.com/office/officeart/2005/8/layout/list1"/>
    <dgm:cxn modelId="{7B87D3C7-B0FA-4404-A653-99D8495F3033}" type="presParOf" srcId="{3C3019F2-7081-4672-B82D-708E29F40868}" destId="{7B93793A-8442-4413-A87C-3BE9B0283753}" srcOrd="1" destOrd="0" presId="urn:microsoft.com/office/officeart/2005/8/layout/list1"/>
    <dgm:cxn modelId="{FBB2103E-920F-491C-859F-C03CBCA007BF}" type="presParOf" srcId="{70E09DAA-10D9-4DBD-B63E-A02FE5150E1A}" destId="{82D6206E-B66F-433E-8326-F0102F863FA2}" srcOrd="5" destOrd="0" presId="urn:microsoft.com/office/officeart/2005/8/layout/list1"/>
    <dgm:cxn modelId="{873BCAB6-620B-4AAC-82A1-9C8ABD0B200A}" type="presParOf" srcId="{70E09DAA-10D9-4DBD-B63E-A02FE5150E1A}" destId="{6ECE9FBF-8479-445A-84AB-76F87DB56AF0}" srcOrd="6" destOrd="0" presId="urn:microsoft.com/office/officeart/2005/8/layout/list1"/>
    <dgm:cxn modelId="{C4F41CB0-492C-4BD8-886C-3E41E8D1378D}" type="presParOf" srcId="{70E09DAA-10D9-4DBD-B63E-A02FE5150E1A}" destId="{ADE515C8-C43D-4821-B98F-98C4EFDAD588}" srcOrd="7" destOrd="0" presId="urn:microsoft.com/office/officeart/2005/8/layout/list1"/>
    <dgm:cxn modelId="{9234B643-CC16-4D09-B72E-08DAA7C21526}" type="presParOf" srcId="{70E09DAA-10D9-4DBD-B63E-A02FE5150E1A}" destId="{678C8F55-1A8F-4AFA-8C37-67ECBE7BEB1E}" srcOrd="8" destOrd="0" presId="urn:microsoft.com/office/officeart/2005/8/layout/list1"/>
    <dgm:cxn modelId="{D5CF183A-686C-4123-BB39-98C3E55469D5}" type="presParOf" srcId="{678C8F55-1A8F-4AFA-8C37-67ECBE7BEB1E}" destId="{77E49099-7006-4ADD-A5C9-7FF5BE42BB75}" srcOrd="0" destOrd="0" presId="urn:microsoft.com/office/officeart/2005/8/layout/list1"/>
    <dgm:cxn modelId="{44818342-D027-4E95-8336-6AB8A2773C1B}" type="presParOf" srcId="{678C8F55-1A8F-4AFA-8C37-67ECBE7BEB1E}" destId="{22516403-AF3F-4F24-94B5-423617B69BA9}" srcOrd="1" destOrd="0" presId="urn:microsoft.com/office/officeart/2005/8/layout/list1"/>
    <dgm:cxn modelId="{FD6246A3-457D-4286-B7FE-690E701003C9}" type="presParOf" srcId="{70E09DAA-10D9-4DBD-B63E-A02FE5150E1A}" destId="{E22FDD69-CA60-4DBD-B037-2A54B181B95C}" srcOrd="9" destOrd="0" presId="urn:microsoft.com/office/officeart/2005/8/layout/list1"/>
    <dgm:cxn modelId="{ECB4C30F-1326-4CCD-A00B-366FEF239EE3}" type="presParOf" srcId="{70E09DAA-10D9-4DBD-B63E-A02FE5150E1A}" destId="{776F8018-6D66-4F71-9FD9-AEF4838364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B2DF23E-ADAD-4991-A4A5-C68682152F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D4BFCA-8D04-4E35-A830-074C5E0F787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/>
            <a:t>31% Faculty respondents</a:t>
          </a:r>
          <a:endParaRPr lang="en-US" sz="2400" dirty="0"/>
        </a:p>
      </dgm:t>
    </dgm:pt>
    <dgm:pt modelId="{BBD682CB-8D26-47D3-8F81-21551F222E5A}" type="parTrans" cxnId="{7ED06FAC-4622-4428-BAB3-054093B3E0DC}">
      <dgm:prSet/>
      <dgm:spPr/>
      <dgm:t>
        <a:bodyPr/>
        <a:lstStyle/>
        <a:p>
          <a:endParaRPr lang="en-US" sz="2800"/>
        </a:p>
      </dgm:t>
    </dgm:pt>
    <dgm:pt modelId="{8327E704-6EE9-4F65-A890-CA652AFB5E65}" type="sibTrans" cxnId="{7ED06FAC-4622-4428-BAB3-054093B3E0DC}">
      <dgm:prSet/>
      <dgm:spPr/>
      <dgm:t>
        <a:bodyPr/>
        <a:lstStyle/>
        <a:p>
          <a:endParaRPr lang="en-US" sz="2800"/>
        </a:p>
      </dgm:t>
    </dgm:pt>
    <dgm:pt modelId="{3B885CE3-0ED3-4610-B19C-51D28E8F5AB7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/>
            <a:t>13% Postdoctoral Associate respondents</a:t>
          </a:r>
          <a:endParaRPr lang="en-US" sz="2400" dirty="0"/>
        </a:p>
      </dgm:t>
    </dgm:pt>
    <dgm:pt modelId="{7691219F-E027-481F-AAE2-CBC05E442585}" type="parTrans" cxnId="{E14D9C55-6F2D-431E-959D-6BCACAB3882D}">
      <dgm:prSet/>
      <dgm:spPr/>
      <dgm:t>
        <a:bodyPr/>
        <a:lstStyle/>
        <a:p>
          <a:endParaRPr lang="en-US" sz="2800"/>
        </a:p>
      </dgm:t>
    </dgm:pt>
    <dgm:pt modelId="{01947977-363E-4E6C-A0F8-4437694A3EF8}" type="sibTrans" cxnId="{E14D9C55-6F2D-431E-959D-6BCACAB3882D}">
      <dgm:prSet/>
      <dgm:spPr/>
      <dgm:t>
        <a:bodyPr/>
        <a:lstStyle/>
        <a:p>
          <a:endParaRPr lang="en-US" sz="2800"/>
        </a:p>
      </dgm:t>
    </dgm:pt>
    <dgm:pt modelId="{70C5AA0E-AB56-4F44-904A-B40F36A3C4F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/>
            <a:t>26% Staff respondents</a:t>
          </a:r>
          <a:endParaRPr lang="en-US" sz="2400" dirty="0"/>
        </a:p>
      </dgm:t>
    </dgm:pt>
    <dgm:pt modelId="{8DAF2E6A-447A-4E14-BCE4-B45A9D16183A}" type="parTrans" cxnId="{C31B62C8-B70A-4018-9603-9CB25C42A81C}">
      <dgm:prSet/>
      <dgm:spPr/>
      <dgm:t>
        <a:bodyPr/>
        <a:lstStyle/>
        <a:p>
          <a:endParaRPr lang="en-US" sz="2800"/>
        </a:p>
      </dgm:t>
    </dgm:pt>
    <dgm:pt modelId="{DFCB14C8-94A6-49FC-835E-EB9CFD2F3573}" type="sibTrans" cxnId="{C31B62C8-B70A-4018-9603-9CB25C42A81C}">
      <dgm:prSet/>
      <dgm:spPr/>
      <dgm:t>
        <a:bodyPr/>
        <a:lstStyle/>
        <a:p>
          <a:endParaRPr lang="en-US" sz="2800"/>
        </a:p>
      </dgm:t>
    </dgm:pt>
    <dgm:pt modelId="{70E09DAA-10D9-4DBD-B63E-A02FE5150E1A}" type="pres">
      <dgm:prSet presAssocID="{0B2DF23E-ADAD-4991-A4A5-C68682152F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E0CA4-0582-4723-8C61-D8A201FE459E}" type="pres">
      <dgm:prSet presAssocID="{30D4BFCA-8D04-4E35-A830-074C5E0F7873}" presName="parentLin" presStyleCnt="0"/>
      <dgm:spPr/>
    </dgm:pt>
    <dgm:pt modelId="{0B9A847C-A0D0-4CAF-8329-DB7F6F461919}" type="pres">
      <dgm:prSet presAssocID="{30D4BFCA-8D04-4E35-A830-074C5E0F787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04C209-AC99-4391-B954-04D1056EB2C0}" type="pres">
      <dgm:prSet presAssocID="{30D4BFCA-8D04-4E35-A830-074C5E0F7873}" presName="parentText" presStyleLbl="node1" presStyleIdx="0" presStyleCnt="3" custScaleX="113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31860-035F-4ECE-B7E1-6E4190C9A9E9}" type="pres">
      <dgm:prSet presAssocID="{30D4BFCA-8D04-4E35-A830-074C5E0F7873}" presName="negativeSpace" presStyleCnt="0"/>
      <dgm:spPr/>
    </dgm:pt>
    <dgm:pt modelId="{805BD7A4-BA6F-46EF-AAB1-BF59783E525E}" type="pres">
      <dgm:prSet presAssocID="{30D4BFCA-8D04-4E35-A830-074C5E0F7873}" presName="childText" presStyleLbl="conFgAcc1" presStyleIdx="0" presStyleCnt="3">
        <dgm:presLayoutVars>
          <dgm:bulletEnabled val="1"/>
        </dgm:presLayoutVars>
      </dgm:prSet>
      <dgm:spPr/>
    </dgm:pt>
    <dgm:pt modelId="{97027431-AB59-46E5-A227-08E18E158F6A}" type="pres">
      <dgm:prSet presAssocID="{8327E704-6EE9-4F65-A890-CA652AFB5E65}" presName="spaceBetweenRectangles" presStyleCnt="0"/>
      <dgm:spPr/>
    </dgm:pt>
    <dgm:pt modelId="{3C3019F2-7081-4672-B82D-708E29F40868}" type="pres">
      <dgm:prSet presAssocID="{3B885CE3-0ED3-4610-B19C-51D28E8F5AB7}" presName="parentLin" presStyleCnt="0"/>
      <dgm:spPr/>
    </dgm:pt>
    <dgm:pt modelId="{7240E019-2439-4ADB-9D89-C9644B5CBD40}" type="pres">
      <dgm:prSet presAssocID="{3B885CE3-0ED3-4610-B19C-51D28E8F5A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B93793A-8442-4413-A87C-3BE9B0283753}" type="pres">
      <dgm:prSet presAssocID="{3B885CE3-0ED3-4610-B19C-51D28E8F5AB7}" presName="parentText" presStyleLbl="node1" presStyleIdx="1" presStyleCnt="3" custScaleX="113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206E-B66F-433E-8326-F0102F863FA2}" type="pres">
      <dgm:prSet presAssocID="{3B885CE3-0ED3-4610-B19C-51D28E8F5AB7}" presName="negativeSpace" presStyleCnt="0"/>
      <dgm:spPr/>
    </dgm:pt>
    <dgm:pt modelId="{6ECE9FBF-8479-445A-84AB-76F87DB56AF0}" type="pres">
      <dgm:prSet presAssocID="{3B885CE3-0ED3-4610-B19C-51D28E8F5AB7}" presName="childText" presStyleLbl="conFgAcc1" presStyleIdx="1" presStyleCnt="3">
        <dgm:presLayoutVars>
          <dgm:bulletEnabled val="1"/>
        </dgm:presLayoutVars>
      </dgm:prSet>
      <dgm:spPr/>
    </dgm:pt>
    <dgm:pt modelId="{ADE515C8-C43D-4821-B98F-98C4EFDAD588}" type="pres">
      <dgm:prSet presAssocID="{01947977-363E-4E6C-A0F8-4437694A3EF8}" presName="spaceBetweenRectangles" presStyleCnt="0"/>
      <dgm:spPr/>
    </dgm:pt>
    <dgm:pt modelId="{678C8F55-1A8F-4AFA-8C37-67ECBE7BEB1E}" type="pres">
      <dgm:prSet presAssocID="{70C5AA0E-AB56-4F44-904A-B40F36A3C4FA}" presName="parentLin" presStyleCnt="0"/>
      <dgm:spPr/>
    </dgm:pt>
    <dgm:pt modelId="{77E49099-7006-4ADD-A5C9-7FF5BE42BB75}" type="pres">
      <dgm:prSet presAssocID="{70C5AA0E-AB56-4F44-904A-B40F36A3C4F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2516403-AF3F-4F24-94B5-423617B69BA9}" type="pres">
      <dgm:prSet presAssocID="{70C5AA0E-AB56-4F44-904A-B40F36A3C4FA}" presName="parentText" presStyleLbl="node1" presStyleIdx="2" presStyleCnt="3" custScaleX="113849" custLinFactNeighborY="-1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FDD69-CA60-4DBD-B037-2A54B181B95C}" type="pres">
      <dgm:prSet presAssocID="{70C5AA0E-AB56-4F44-904A-B40F36A3C4FA}" presName="negativeSpace" presStyleCnt="0"/>
      <dgm:spPr/>
    </dgm:pt>
    <dgm:pt modelId="{776F8018-6D66-4F71-9FD9-AEF483836450}" type="pres">
      <dgm:prSet presAssocID="{70C5AA0E-AB56-4F44-904A-B40F36A3C4FA}" presName="childText" presStyleLbl="conFgAcc1" presStyleIdx="2" presStyleCnt="3" custLinFactNeighborY="27508">
        <dgm:presLayoutVars>
          <dgm:bulletEnabled val="1"/>
        </dgm:presLayoutVars>
      </dgm:prSet>
      <dgm:spPr/>
    </dgm:pt>
  </dgm:ptLst>
  <dgm:cxnLst>
    <dgm:cxn modelId="{E14D9C55-6F2D-431E-959D-6BCACAB3882D}" srcId="{0B2DF23E-ADAD-4991-A4A5-C68682152F78}" destId="{3B885CE3-0ED3-4610-B19C-51D28E8F5AB7}" srcOrd="1" destOrd="0" parTransId="{7691219F-E027-481F-AAE2-CBC05E442585}" sibTransId="{01947977-363E-4E6C-A0F8-4437694A3EF8}"/>
    <dgm:cxn modelId="{C31B62C8-B70A-4018-9603-9CB25C42A81C}" srcId="{0B2DF23E-ADAD-4991-A4A5-C68682152F78}" destId="{70C5AA0E-AB56-4F44-904A-B40F36A3C4FA}" srcOrd="2" destOrd="0" parTransId="{8DAF2E6A-447A-4E14-BCE4-B45A9D16183A}" sibTransId="{DFCB14C8-94A6-49FC-835E-EB9CFD2F3573}"/>
    <dgm:cxn modelId="{5AFCF961-0165-494C-91DE-C70AFA39F081}" type="presOf" srcId="{3B885CE3-0ED3-4610-B19C-51D28E8F5AB7}" destId="{7B93793A-8442-4413-A87C-3BE9B0283753}" srcOrd="1" destOrd="0" presId="urn:microsoft.com/office/officeart/2005/8/layout/list1"/>
    <dgm:cxn modelId="{36A68287-2312-48DE-A02F-C3CE5E4465CB}" type="presOf" srcId="{70C5AA0E-AB56-4F44-904A-B40F36A3C4FA}" destId="{22516403-AF3F-4F24-94B5-423617B69BA9}" srcOrd="1" destOrd="0" presId="urn:microsoft.com/office/officeart/2005/8/layout/list1"/>
    <dgm:cxn modelId="{AF19D198-8C81-42D5-9AE4-6FA2528BE956}" type="presOf" srcId="{3B885CE3-0ED3-4610-B19C-51D28E8F5AB7}" destId="{7240E019-2439-4ADB-9D89-C9644B5CBD40}" srcOrd="0" destOrd="0" presId="urn:microsoft.com/office/officeart/2005/8/layout/list1"/>
    <dgm:cxn modelId="{A4199C83-0A4E-4BA3-854F-B3AB8B796A1B}" type="presOf" srcId="{30D4BFCA-8D04-4E35-A830-074C5E0F7873}" destId="{0B9A847C-A0D0-4CAF-8329-DB7F6F461919}" srcOrd="0" destOrd="0" presId="urn:microsoft.com/office/officeart/2005/8/layout/list1"/>
    <dgm:cxn modelId="{9C730710-4A9E-43B7-BD1B-0BE203F39E13}" type="presOf" srcId="{30D4BFCA-8D04-4E35-A830-074C5E0F7873}" destId="{1204C209-AC99-4391-B954-04D1056EB2C0}" srcOrd="1" destOrd="0" presId="urn:microsoft.com/office/officeart/2005/8/layout/list1"/>
    <dgm:cxn modelId="{7ED06FAC-4622-4428-BAB3-054093B3E0DC}" srcId="{0B2DF23E-ADAD-4991-A4A5-C68682152F78}" destId="{30D4BFCA-8D04-4E35-A830-074C5E0F7873}" srcOrd="0" destOrd="0" parTransId="{BBD682CB-8D26-47D3-8F81-21551F222E5A}" sibTransId="{8327E704-6EE9-4F65-A890-CA652AFB5E65}"/>
    <dgm:cxn modelId="{35324FF6-31B9-4874-AEF7-3FD9B4A92A67}" type="presOf" srcId="{0B2DF23E-ADAD-4991-A4A5-C68682152F78}" destId="{70E09DAA-10D9-4DBD-B63E-A02FE5150E1A}" srcOrd="0" destOrd="0" presId="urn:microsoft.com/office/officeart/2005/8/layout/list1"/>
    <dgm:cxn modelId="{EF02593C-8F67-4427-8D2F-7D002667CA08}" type="presOf" srcId="{70C5AA0E-AB56-4F44-904A-B40F36A3C4FA}" destId="{77E49099-7006-4ADD-A5C9-7FF5BE42BB75}" srcOrd="0" destOrd="0" presId="urn:microsoft.com/office/officeart/2005/8/layout/list1"/>
    <dgm:cxn modelId="{20B1FFEE-C26C-4D05-8305-DAD28732C494}" type="presParOf" srcId="{70E09DAA-10D9-4DBD-B63E-A02FE5150E1A}" destId="{DA2E0CA4-0582-4723-8C61-D8A201FE459E}" srcOrd="0" destOrd="0" presId="urn:microsoft.com/office/officeart/2005/8/layout/list1"/>
    <dgm:cxn modelId="{44EAC73C-69C8-4F65-87BF-57469AE558DD}" type="presParOf" srcId="{DA2E0CA4-0582-4723-8C61-D8A201FE459E}" destId="{0B9A847C-A0D0-4CAF-8329-DB7F6F461919}" srcOrd="0" destOrd="0" presId="urn:microsoft.com/office/officeart/2005/8/layout/list1"/>
    <dgm:cxn modelId="{2BAF7A2A-99C5-4F6D-9487-DFB77420EBA2}" type="presParOf" srcId="{DA2E0CA4-0582-4723-8C61-D8A201FE459E}" destId="{1204C209-AC99-4391-B954-04D1056EB2C0}" srcOrd="1" destOrd="0" presId="urn:microsoft.com/office/officeart/2005/8/layout/list1"/>
    <dgm:cxn modelId="{7914CA23-8978-42D5-92FE-118A74728B07}" type="presParOf" srcId="{70E09DAA-10D9-4DBD-B63E-A02FE5150E1A}" destId="{C4331860-035F-4ECE-B7E1-6E4190C9A9E9}" srcOrd="1" destOrd="0" presId="urn:microsoft.com/office/officeart/2005/8/layout/list1"/>
    <dgm:cxn modelId="{160C9B13-B887-497D-915E-A7BC9A4B5363}" type="presParOf" srcId="{70E09DAA-10D9-4DBD-B63E-A02FE5150E1A}" destId="{805BD7A4-BA6F-46EF-AAB1-BF59783E525E}" srcOrd="2" destOrd="0" presId="urn:microsoft.com/office/officeart/2005/8/layout/list1"/>
    <dgm:cxn modelId="{67841D83-8C99-4FFD-9E90-7A8B0649FA95}" type="presParOf" srcId="{70E09DAA-10D9-4DBD-B63E-A02FE5150E1A}" destId="{97027431-AB59-46E5-A227-08E18E158F6A}" srcOrd="3" destOrd="0" presId="urn:microsoft.com/office/officeart/2005/8/layout/list1"/>
    <dgm:cxn modelId="{BB3A07B3-1FA2-4B0B-9DFA-C6CE00CF83A3}" type="presParOf" srcId="{70E09DAA-10D9-4DBD-B63E-A02FE5150E1A}" destId="{3C3019F2-7081-4672-B82D-708E29F40868}" srcOrd="4" destOrd="0" presId="urn:microsoft.com/office/officeart/2005/8/layout/list1"/>
    <dgm:cxn modelId="{1F362711-B4FD-4935-B414-EF79ACE53F6B}" type="presParOf" srcId="{3C3019F2-7081-4672-B82D-708E29F40868}" destId="{7240E019-2439-4ADB-9D89-C9644B5CBD40}" srcOrd="0" destOrd="0" presId="urn:microsoft.com/office/officeart/2005/8/layout/list1"/>
    <dgm:cxn modelId="{551FC246-A00D-4478-930D-D0D7EE191358}" type="presParOf" srcId="{3C3019F2-7081-4672-B82D-708E29F40868}" destId="{7B93793A-8442-4413-A87C-3BE9B0283753}" srcOrd="1" destOrd="0" presId="urn:microsoft.com/office/officeart/2005/8/layout/list1"/>
    <dgm:cxn modelId="{07BFDBE8-320C-4487-9C4E-9431E904A553}" type="presParOf" srcId="{70E09DAA-10D9-4DBD-B63E-A02FE5150E1A}" destId="{82D6206E-B66F-433E-8326-F0102F863FA2}" srcOrd="5" destOrd="0" presId="urn:microsoft.com/office/officeart/2005/8/layout/list1"/>
    <dgm:cxn modelId="{0F351ADF-DEB2-460C-A02E-844D66744B4C}" type="presParOf" srcId="{70E09DAA-10D9-4DBD-B63E-A02FE5150E1A}" destId="{6ECE9FBF-8479-445A-84AB-76F87DB56AF0}" srcOrd="6" destOrd="0" presId="urn:microsoft.com/office/officeart/2005/8/layout/list1"/>
    <dgm:cxn modelId="{0C1743DA-40E4-4F14-B926-AF66C8D3BF53}" type="presParOf" srcId="{70E09DAA-10D9-4DBD-B63E-A02FE5150E1A}" destId="{ADE515C8-C43D-4821-B98F-98C4EFDAD588}" srcOrd="7" destOrd="0" presId="urn:microsoft.com/office/officeart/2005/8/layout/list1"/>
    <dgm:cxn modelId="{18EE691F-9809-496D-9F31-6DFF40390760}" type="presParOf" srcId="{70E09DAA-10D9-4DBD-B63E-A02FE5150E1A}" destId="{678C8F55-1A8F-4AFA-8C37-67ECBE7BEB1E}" srcOrd="8" destOrd="0" presId="urn:microsoft.com/office/officeart/2005/8/layout/list1"/>
    <dgm:cxn modelId="{4C3625FA-A315-457F-A056-B085FC4AB552}" type="presParOf" srcId="{678C8F55-1A8F-4AFA-8C37-67ECBE7BEB1E}" destId="{77E49099-7006-4ADD-A5C9-7FF5BE42BB75}" srcOrd="0" destOrd="0" presId="urn:microsoft.com/office/officeart/2005/8/layout/list1"/>
    <dgm:cxn modelId="{FBB8EB0F-1D54-4703-96C6-42611B40C999}" type="presParOf" srcId="{678C8F55-1A8F-4AFA-8C37-67ECBE7BEB1E}" destId="{22516403-AF3F-4F24-94B5-423617B69BA9}" srcOrd="1" destOrd="0" presId="urn:microsoft.com/office/officeart/2005/8/layout/list1"/>
    <dgm:cxn modelId="{270D8413-1EB0-4593-9749-EE5290EAE659}" type="presParOf" srcId="{70E09DAA-10D9-4DBD-B63E-A02FE5150E1A}" destId="{E22FDD69-CA60-4DBD-B037-2A54B181B95C}" srcOrd="9" destOrd="0" presId="urn:microsoft.com/office/officeart/2005/8/layout/list1"/>
    <dgm:cxn modelId="{80C289DD-6C74-487B-A5CB-3AE06D590208}" type="presParOf" srcId="{70E09DAA-10D9-4DBD-B63E-A02FE5150E1A}" destId="{776F8018-6D66-4F71-9FD9-AEF4838364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94803-402E-451B-B5AF-EDFF9C9CF9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1ADD2D0F-71CC-44D8-8E3B-8E73768F45E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b="1" dirty="0" smtClean="0"/>
            <a:t>Phase I</a:t>
          </a:r>
        </a:p>
      </dgm:t>
    </dgm:pt>
    <dgm:pt modelId="{DF1C2FD9-C53F-452E-AE36-61FA73784215}" type="parTrans" cxnId="{CFFDF599-678E-49C4-A057-7BE5FE9F526D}">
      <dgm:prSet/>
      <dgm:spPr/>
      <dgm:t>
        <a:bodyPr/>
        <a:lstStyle/>
        <a:p>
          <a:endParaRPr lang="en-US"/>
        </a:p>
      </dgm:t>
    </dgm:pt>
    <dgm:pt modelId="{A664C25D-EB34-4DB6-AD42-32AB46FE28E6}" type="sibTrans" cxnId="{CFFDF599-678E-49C4-A057-7BE5FE9F526D}">
      <dgm:prSet/>
      <dgm:spPr/>
      <dgm:t>
        <a:bodyPr/>
        <a:lstStyle/>
        <a:p>
          <a:endParaRPr lang="en-US"/>
        </a:p>
      </dgm:t>
    </dgm:pt>
    <dgm:pt modelId="{072FCEAA-4964-429C-8208-7D94C59F52B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b="1" dirty="0" smtClean="0"/>
            <a:t>Phase II</a:t>
          </a:r>
        </a:p>
      </dgm:t>
    </dgm:pt>
    <dgm:pt modelId="{0170D9E2-D2DA-43EE-8D69-1308A13A7CE1}" type="parTrans" cxnId="{02DA0862-79D8-45B9-A019-94FD406B257E}">
      <dgm:prSet/>
      <dgm:spPr/>
      <dgm:t>
        <a:bodyPr/>
        <a:lstStyle/>
        <a:p>
          <a:endParaRPr lang="en-US"/>
        </a:p>
      </dgm:t>
    </dgm:pt>
    <dgm:pt modelId="{23A4272B-79AA-4C02-A069-E822215F915B}" type="sibTrans" cxnId="{02DA0862-79D8-45B9-A019-94FD406B257E}">
      <dgm:prSet/>
      <dgm:spPr/>
      <dgm:t>
        <a:bodyPr/>
        <a:lstStyle/>
        <a:p>
          <a:endParaRPr lang="en-US"/>
        </a:p>
      </dgm:t>
    </dgm:pt>
    <dgm:pt modelId="{8A77235F-E981-46DC-857F-8939832C3B8A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2500" b="1" dirty="0" smtClean="0"/>
            <a:t>Assessment Tool Development and Implementation</a:t>
          </a:r>
          <a:endParaRPr lang="en-US" sz="2500" b="1" dirty="0"/>
        </a:p>
      </dgm:t>
    </dgm:pt>
    <dgm:pt modelId="{28F368C3-8D09-42C2-9403-B1168CA64046}" type="parTrans" cxnId="{086265F6-77CB-4CDC-BC8C-41E1C85A2F5D}">
      <dgm:prSet/>
      <dgm:spPr/>
      <dgm:t>
        <a:bodyPr/>
        <a:lstStyle/>
        <a:p>
          <a:endParaRPr lang="en-US"/>
        </a:p>
      </dgm:t>
    </dgm:pt>
    <dgm:pt modelId="{4877A00B-6F6F-44B4-932B-EC16351280E8}" type="sibTrans" cxnId="{086265F6-77CB-4CDC-BC8C-41E1C85A2F5D}">
      <dgm:prSet/>
      <dgm:spPr/>
      <dgm:t>
        <a:bodyPr/>
        <a:lstStyle/>
        <a:p>
          <a:endParaRPr lang="en-US"/>
        </a:p>
      </dgm:t>
    </dgm:pt>
    <dgm:pt modelId="{BF2AF550-3F21-4851-A726-3C349A21060C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2500" b="1" dirty="0" smtClean="0"/>
            <a:t>Data Analysis</a:t>
          </a:r>
          <a:endParaRPr lang="en-US" sz="2500" b="1" dirty="0"/>
        </a:p>
      </dgm:t>
    </dgm:pt>
    <dgm:pt modelId="{8E4497DB-A7D5-4F73-AB58-8F706D5B0725}" type="parTrans" cxnId="{D581C327-DA99-4D7B-AB1C-699664A1B00D}">
      <dgm:prSet/>
      <dgm:spPr/>
      <dgm:t>
        <a:bodyPr/>
        <a:lstStyle/>
        <a:p>
          <a:endParaRPr lang="en-US"/>
        </a:p>
      </dgm:t>
    </dgm:pt>
    <dgm:pt modelId="{CE0B66CD-66A9-4D94-B124-98E6692B524B}" type="sibTrans" cxnId="{D581C327-DA99-4D7B-AB1C-699664A1B00D}">
      <dgm:prSet/>
      <dgm:spPr/>
      <dgm:t>
        <a:bodyPr/>
        <a:lstStyle/>
        <a:p>
          <a:endParaRPr lang="en-US"/>
        </a:p>
      </dgm:t>
    </dgm:pt>
    <dgm:pt modelId="{56B8205A-542B-4BDA-AE9E-593B8F794B8F}" type="pres">
      <dgm:prSet presAssocID="{C5394803-402E-451B-B5AF-EDFF9C9CF987}" presName="linear" presStyleCnt="0">
        <dgm:presLayoutVars>
          <dgm:dir/>
          <dgm:animLvl val="lvl"/>
          <dgm:resizeHandles val="exact"/>
        </dgm:presLayoutVars>
      </dgm:prSet>
      <dgm:spPr/>
    </dgm:pt>
    <dgm:pt modelId="{E284C43B-FCE8-4CEB-B214-F990F2774A1D}" type="pres">
      <dgm:prSet presAssocID="{1ADD2D0F-71CC-44D8-8E3B-8E73768F45EC}" presName="parentLin" presStyleCnt="0"/>
      <dgm:spPr/>
    </dgm:pt>
    <dgm:pt modelId="{3D278ECC-7116-4005-8714-98397A5B68D8}" type="pres">
      <dgm:prSet presAssocID="{1ADD2D0F-71CC-44D8-8E3B-8E73768F45E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2C7F3F7-EF5C-4169-9CE0-36A054392BE9}" type="pres">
      <dgm:prSet presAssocID="{1ADD2D0F-71CC-44D8-8E3B-8E73768F45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6E9B1-480B-4E0F-9F80-7DD4EF301C32}" type="pres">
      <dgm:prSet presAssocID="{1ADD2D0F-71CC-44D8-8E3B-8E73768F45EC}" presName="negativeSpace" presStyleCnt="0"/>
      <dgm:spPr/>
    </dgm:pt>
    <dgm:pt modelId="{85B57E08-7AE0-40B6-9F13-21180B0C9936}" type="pres">
      <dgm:prSet presAssocID="{1ADD2D0F-71CC-44D8-8E3B-8E73768F45E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A1E2F-E957-4633-B0E6-D00EEF899DDB}" type="pres">
      <dgm:prSet presAssocID="{A664C25D-EB34-4DB6-AD42-32AB46FE28E6}" presName="spaceBetweenRectangles" presStyleCnt="0"/>
      <dgm:spPr/>
    </dgm:pt>
    <dgm:pt modelId="{370D85E1-BC5F-4B05-B408-4C3403004BDE}" type="pres">
      <dgm:prSet presAssocID="{072FCEAA-4964-429C-8208-7D94C59F52BF}" presName="parentLin" presStyleCnt="0"/>
      <dgm:spPr/>
    </dgm:pt>
    <dgm:pt modelId="{1E764E67-58B3-4A00-ACBA-BAEB088B2201}" type="pres">
      <dgm:prSet presAssocID="{072FCEAA-4964-429C-8208-7D94C59F52B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45F720C-73BF-4CAF-9FB4-CC7A14028748}" type="pres">
      <dgm:prSet presAssocID="{072FCEAA-4964-429C-8208-7D94C59F52BF}" presName="parentText" presStyleLbl="node1" presStyleIdx="1" presStyleCnt="2" custLinFactNeighborX="8108" custLinFactNeighborY="75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389BD-6E47-4577-9A0C-9E905AE7BBC2}" type="pres">
      <dgm:prSet presAssocID="{072FCEAA-4964-429C-8208-7D94C59F52BF}" presName="negativeSpace" presStyleCnt="0"/>
      <dgm:spPr/>
    </dgm:pt>
    <dgm:pt modelId="{41E97599-E15C-4F9C-9FFC-6082C4438B58}" type="pres">
      <dgm:prSet presAssocID="{072FCEAA-4964-429C-8208-7D94C59F52BF}" presName="childText" presStyleLbl="conFgAcc1" presStyleIdx="1" presStyleCnt="2" custLinFactNeighborY="15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265F6-77CB-4CDC-BC8C-41E1C85A2F5D}" srcId="{1ADD2D0F-71CC-44D8-8E3B-8E73768F45EC}" destId="{8A77235F-E981-46DC-857F-8939832C3B8A}" srcOrd="0" destOrd="0" parTransId="{28F368C3-8D09-42C2-9403-B1168CA64046}" sibTransId="{4877A00B-6F6F-44B4-932B-EC16351280E8}"/>
    <dgm:cxn modelId="{76A94EF7-2FBD-4750-ABDB-1C8F060B1955}" type="presOf" srcId="{072FCEAA-4964-429C-8208-7D94C59F52BF}" destId="{F45F720C-73BF-4CAF-9FB4-CC7A14028748}" srcOrd="1" destOrd="0" presId="urn:microsoft.com/office/officeart/2005/8/layout/list1"/>
    <dgm:cxn modelId="{02DA0862-79D8-45B9-A019-94FD406B257E}" srcId="{C5394803-402E-451B-B5AF-EDFF9C9CF987}" destId="{072FCEAA-4964-429C-8208-7D94C59F52BF}" srcOrd="1" destOrd="0" parTransId="{0170D9E2-D2DA-43EE-8D69-1308A13A7CE1}" sibTransId="{23A4272B-79AA-4C02-A069-E822215F915B}"/>
    <dgm:cxn modelId="{0D284282-4FA4-4AB0-91B9-23D190718CE0}" type="presOf" srcId="{8A77235F-E981-46DC-857F-8939832C3B8A}" destId="{85B57E08-7AE0-40B6-9F13-21180B0C9936}" srcOrd="0" destOrd="0" presId="urn:microsoft.com/office/officeart/2005/8/layout/list1"/>
    <dgm:cxn modelId="{6AFD1EA0-35DF-4722-8339-79A8D60E02D2}" type="presOf" srcId="{1ADD2D0F-71CC-44D8-8E3B-8E73768F45EC}" destId="{3D278ECC-7116-4005-8714-98397A5B68D8}" srcOrd="0" destOrd="0" presId="urn:microsoft.com/office/officeart/2005/8/layout/list1"/>
    <dgm:cxn modelId="{16DA9D68-0B51-4A3C-93D7-EDDDE3CFBB01}" type="presOf" srcId="{BF2AF550-3F21-4851-A726-3C349A21060C}" destId="{41E97599-E15C-4F9C-9FFC-6082C4438B58}" srcOrd="0" destOrd="0" presId="urn:microsoft.com/office/officeart/2005/8/layout/list1"/>
    <dgm:cxn modelId="{D581C327-DA99-4D7B-AB1C-699664A1B00D}" srcId="{072FCEAA-4964-429C-8208-7D94C59F52BF}" destId="{BF2AF550-3F21-4851-A726-3C349A21060C}" srcOrd="0" destOrd="0" parTransId="{8E4497DB-A7D5-4F73-AB58-8F706D5B0725}" sibTransId="{CE0B66CD-66A9-4D94-B124-98E6692B524B}"/>
    <dgm:cxn modelId="{91610764-1A33-440A-8C72-2C16B9BC4A66}" type="presOf" srcId="{1ADD2D0F-71CC-44D8-8E3B-8E73768F45EC}" destId="{12C7F3F7-EF5C-4169-9CE0-36A054392BE9}" srcOrd="1" destOrd="0" presId="urn:microsoft.com/office/officeart/2005/8/layout/list1"/>
    <dgm:cxn modelId="{4BD4378D-5E0A-4F7A-9CA1-CA9BA46312CB}" type="presOf" srcId="{C5394803-402E-451B-B5AF-EDFF9C9CF987}" destId="{56B8205A-542B-4BDA-AE9E-593B8F794B8F}" srcOrd="0" destOrd="0" presId="urn:microsoft.com/office/officeart/2005/8/layout/list1"/>
    <dgm:cxn modelId="{CFFDF599-678E-49C4-A057-7BE5FE9F526D}" srcId="{C5394803-402E-451B-B5AF-EDFF9C9CF987}" destId="{1ADD2D0F-71CC-44D8-8E3B-8E73768F45EC}" srcOrd="0" destOrd="0" parTransId="{DF1C2FD9-C53F-452E-AE36-61FA73784215}" sibTransId="{A664C25D-EB34-4DB6-AD42-32AB46FE28E6}"/>
    <dgm:cxn modelId="{0DEFCC03-D320-4988-873E-2B94D04C1230}" type="presOf" srcId="{072FCEAA-4964-429C-8208-7D94C59F52BF}" destId="{1E764E67-58B3-4A00-ACBA-BAEB088B2201}" srcOrd="0" destOrd="0" presId="urn:microsoft.com/office/officeart/2005/8/layout/list1"/>
    <dgm:cxn modelId="{0A3B3C21-891E-447F-B654-F46D4D8D266C}" type="presParOf" srcId="{56B8205A-542B-4BDA-AE9E-593B8F794B8F}" destId="{E284C43B-FCE8-4CEB-B214-F990F2774A1D}" srcOrd="0" destOrd="0" presId="urn:microsoft.com/office/officeart/2005/8/layout/list1"/>
    <dgm:cxn modelId="{BAFCFA12-C8E3-42E3-967F-0653563FF91B}" type="presParOf" srcId="{E284C43B-FCE8-4CEB-B214-F990F2774A1D}" destId="{3D278ECC-7116-4005-8714-98397A5B68D8}" srcOrd="0" destOrd="0" presId="urn:microsoft.com/office/officeart/2005/8/layout/list1"/>
    <dgm:cxn modelId="{691800EF-775E-43E5-AFAA-973751A47CBA}" type="presParOf" srcId="{E284C43B-FCE8-4CEB-B214-F990F2774A1D}" destId="{12C7F3F7-EF5C-4169-9CE0-36A054392BE9}" srcOrd="1" destOrd="0" presId="urn:microsoft.com/office/officeart/2005/8/layout/list1"/>
    <dgm:cxn modelId="{F3EBFA91-8369-440C-B7D7-16DB883817B0}" type="presParOf" srcId="{56B8205A-542B-4BDA-AE9E-593B8F794B8F}" destId="{A596E9B1-480B-4E0F-9F80-7DD4EF301C32}" srcOrd="1" destOrd="0" presId="urn:microsoft.com/office/officeart/2005/8/layout/list1"/>
    <dgm:cxn modelId="{46D3CE5C-1DA0-4F0C-A0E9-C7BB86A10D28}" type="presParOf" srcId="{56B8205A-542B-4BDA-AE9E-593B8F794B8F}" destId="{85B57E08-7AE0-40B6-9F13-21180B0C9936}" srcOrd="2" destOrd="0" presId="urn:microsoft.com/office/officeart/2005/8/layout/list1"/>
    <dgm:cxn modelId="{7B05C6A5-9D26-4098-B54E-EF20BC6AD3DA}" type="presParOf" srcId="{56B8205A-542B-4BDA-AE9E-593B8F794B8F}" destId="{A10A1E2F-E957-4633-B0E6-D00EEF899DDB}" srcOrd="3" destOrd="0" presId="urn:microsoft.com/office/officeart/2005/8/layout/list1"/>
    <dgm:cxn modelId="{50C1FBB4-C1C4-4B42-912A-15DD75ACA080}" type="presParOf" srcId="{56B8205A-542B-4BDA-AE9E-593B8F794B8F}" destId="{370D85E1-BC5F-4B05-B408-4C3403004BDE}" srcOrd="4" destOrd="0" presId="urn:microsoft.com/office/officeart/2005/8/layout/list1"/>
    <dgm:cxn modelId="{86BB185C-E647-4D7F-A6CF-F9ED08CCD1BD}" type="presParOf" srcId="{370D85E1-BC5F-4B05-B408-4C3403004BDE}" destId="{1E764E67-58B3-4A00-ACBA-BAEB088B2201}" srcOrd="0" destOrd="0" presId="urn:microsoft.com/office/officeart/2005/8/layout/list1"/>
    <dgm:cxn modelId="{B4680B02-12BF-4C0C-B94D-938293DCECBA}" type="presParOf" srcId="{370D85E1-BC5F-4B05-B408-4C3403004BDE}" destId="{F45F720C-73BF-4CAF-9FB4-CC7A14028748}" srcOrd="1" destOrd="0" presId="urn:microsoft.com/office/officeart/2005/8/layout/list1"/>
    <dgm:cxn modelId="{7A3ADC14-0F23-407B-8CCD-4DAFCBAF6F5D}" type="presParOf" srcId="{56B8205A-542B-4BDA-AE9E-593B8F794B8F}" destId="{196389BD-6E47-4577-9A0C-9E905AE7BBC2}" srcOrd="5" destOrd="0" presId="urn:microsoft.com/office/officeart/2005/8/layout/list1"/>
    <dgm:cxn modelId="{2A85A1A5-568B-4E7C-97E8-6A54AC4C4C04}" type="presParOf" srcId="{56B8205A-542B-4BDA-AE9E-593B8F794B8F}" destId="{41E97599-E15C-4F9C-9FFC-6082C4438B5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8625296-DDEE-4173-82FB-215BA7F8E0BA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0E40F05-041F-4D17-81D0-F455A87A6263}">
      <dgm:prSet custT="1"/>
      <dgm:spPr/>
      <dgm:t>
        <a:bodyPr/>
        <a:lstStyle/>
        <a:p>
          <a:pPr rtl="0"/>
          <a:r>
            <a:rPr lang="en-US" sz="2000" smtClean="0"/>
            <a:t>Friendship</a:t>
          </a:r>
          <a:endParaRPr lang="en-US" sz="2000" dirty="0"/>
        </a:p>
      </dgm:t>
    </dgm:pt>
    <dgm:pt modelId="{4063C408-4544-4515-A9CB-7172E735129A}" type="parTrans" cxnId="{029352B2-10DB-47BF-8903-EB251B5B60CE}">
      <dgm:prSet/>
      <dgm:spPr/>
      <dgm:t>
        <a:bodyPr/>
        <a:lstStyle/>
        <a:p>
          <a:endParaRPr lang="en-US" sz="2000"/>
        </a:p>
      </dgm:t>
    </dgm:pt>
    <dgm:pt modelId="{674DBB89-9319-4DB7-8839-D3ACCF7857B4}" type="sibTrans" cxnId="{029352B2-10DB-47BF-8903-EB251B5B60CE}">
      <dgm:prSet/>
      <dgm:spPr/>
      <dgm:t>
        <a:bodyPr/>
        <a:lstStyle/>
        <a:p>
          <a:endParaRPr lang="en-US" sz="2000"/>
        </a:p>
      </dgm:t>
    </dgm:pt>
    <dgm:pt modelId="{F1D2A2FB-9DA7-4BCC-864D-8716AA01AE20}">
      <dgm:prSet custT="1"/>
      <dgm:spPr/>
      <dgm:t>
        <a:bodyPr/>
        <a:lstStyle/>
        <a:p>
          <a:pPr rtl="0"/>
          <a:r>
            <a:rPr lang="en-US" sz="2000" smtClean="0"/>
            <a:t>Gender/Gender Identity</a:t>
          </a:r>
          <a:endParaRPr lang="en-US" sz="2000" dirty="0"/>
        </a:p>
      </dgm:t>
    </dgm:pt>
    <dgm:pt modelId="{184E04E7-DA06-46BE-B34A-981DCA0B9BBF}" type="parTrans" cxnId="{882B563F-4A0C-4CE5-A144-CA0E5A2653C3}">
      <dgm:prSet/>
      <dgm:spPr/>
      <dgm:t>
        <a:bodyPr/>
        <a:lstStyle/>
        <a:p>
          <a:endParaRPr lang="en-US" sz="2000"/>
        </a:p>
      </dgm:t>
    </dgm:pt>
    <dgm:pt modelId="{99CEB683-C0E6-4D5D-9D0B-760DA3B1F85D}" type="sibTrans" cxnId="{882B563F-4A0C-4CE5-A144-CA0E5A2653C3}">
      <dgm:prSet/>
      <dgm:spPr/>
      <dgm:t>
        <a:bodyPr/>
        <a:lstStyle/>
        <a:p>
          <a:endParaRPr lang="en-US" sz="2000"/>
        </a:p>
      </dgm:t>
    </dgm:pt>
    <dgm:pt modelId="{E77C6690-3D64-44EC-9DA8-91D599B752BE}">
      <dgm:prSet custT="1"/>
      <dgm:spPr/>
      <dgm:t>
        <a:bodyPr/>
        <a:lstStyle/>
        <a:p>
          <a:r>
            <a:rPr lang="en-US" sz="2000" smtClean="0"/>
            <a:t>Ethnicity</a:t>
          </a:r>
          <a:endParaRPr lang="en-US" sz="2000" dirty="0"/>
        </a:p>
      </dgm:t>
    </dgm:pt>
    <dgm:pt modelId="{36B46A32-B96E-41AE-B86C-837376EBDAB6}" type="parTrans" cxnId="{601792A8-57FC-49B9-9ABB-487AD28BD44A}">
      <dgm:prSet/>
      <dgm:spPr/>
      <dgm:t>
        <a:bodyPr/>
        <a:lstStyle/>
        <a:p>
          <a:endParaRPr lang="en-US" sz="2000"/>
        </a:p>
      </dgm:t>
    </dgm:pt>
    <dgm:pt modelId="{C4EC3931-81BD-4805-8774-5B0401F0A6E6}" type="sibTrans" cxnId="{601792A8-57FC-49B9-9ABB-487AD28BD44A}">
      <dgm:prSet/>
      <dgm:spPr/>
      <dgm:t>
        <a:bodyPr/>
        <a:lstStyle/>
        <a:p>
          <a:endParaRPr lang="en-US" sz="2000"/>
        </a:p>
      </dgm:t>
    </dgm:pt>
    <dgm:pt modelId="{6250A78B-671C-4E1A-A1D8-380DD0C42739}">
      <dgm:prSet custT="1"/>
      <dgm:spPr/>
      <dgm:t>
        <a:bodyPr/>
        <a:lstStyle/>
        <a:p>
          <a:r>
            <a:rPr lang="en-US" sz="2000" smtClean="0"/>
            <a:t>Age</a:t>
          </a:r>
          <a:endParaRPr lang="en-US" sz="2000" dirty="0"/>
        </a:p>
      </dgm:t>
    </dgm:pt>
    <dgm:pt modelId="{F70FA250-BA51-4CDC-9415-E35ADDB8F430}" type="parTrans" cxnId="{AC6C2EFD-730E-48E8-AEB8-182A593F064D}">
      <dgm:prSet/>
      <dgm:spPr/>
      <dgm:t>
        <a:bodyPr/>
        <a:lstStyle/>
        <a:p>
          <a:endParaRPr lang="en-US" sz="2000"/>
        </a:p>
      </dgm:t>
    </dgm:pt>
    <dgm:pt modelId="{E5796031-1708-4BAE-A688-FD5C5DB2CB56}" type="sibTrans" cxnId="{AC6C2EFD-730E-48E8-AEB8-182A593F064D}">
      <dgm:prSet/>
      <dgm:spPr/>
      <dgm:t>
        <a:bodyPr/>
        <a:lstStyle/>
        <a:p>
          <a:endParaRPr lang="en-US" sz="2000"/>
        </a:p>
      </dgm:t>
    </dgm:pt>
    <dgm:pt modelId="{877BEAC3-F00C-408D-ADF5-651F083F87C9}">
      <dgm:prSet custT="1"/>
      <dgm:spPr/>
      <dgm:t>
        <a:bodyPr/>
        <a:lstStyle/>
        <a:p>
          <a:r>
            <a:rPr lang="en-US" sz="2000" dirty="0" smtClean="0"/>
            <a:t>Racial Identity</a:t>
          </a:r>
          <a:endParaRPr lang="en-US" sz="2000" dirty="0"/>
        </a:p>
      </dgm:t>
    </dgm:pt>
    <dgm:pt modelId="{BDEACD4D-CE38-489D-B317-7C8EFD26096A}" type="parTrans" cxnId="{E088765D-739C-4019-BBB7-3E1DB7DDFB8B}">
      <dgm:prSet/>
      <dgm:spPr/>
      <dgm:t>
        <a:bodyPr/>
        <a:lstStyle/>
        <a:p>
          <a:endParaRPr lang="en-US" sz="2000"/>
        </a:p>
      </dgm:t>
    </dgm:pt>
    <dgm:pt modelId="{826BA791-D330-4E77-B68E-9D86D64859EF}" type="sibTrans" cxnId="{E088765D-739C-4019-BBB7-3E1DB7DDFB8B}">
      <dgm:prSet/>
      <dgm:spPr/>
      <dgm:t>
        <a:bodyPr/>
        <a:lstStyle/>
        <a:p>
          <a:endParaRPr lang="en-US" sz="2000"/>
        </a:p>
      </dgm:t>
    </dgm:pt>
    <dgm:pt modelId="{15043481-B66A-4301-9FE7-759583BC33FA}">
      <dgm:prSet custT="1"/>
      <dgm:spPr/>
      <dgm:t>
        <a:bodyPr/>
        <a:lstStyle/>
        <a:p>
          <a:r>
            <a:rPr lang="en-US" sz="2000" dirty="0" smtClean="0"/>
            <a:t>Nepotism</a:t>
          </a:r>
          <a:endParaRPr lang="en-US" sz="2000" dirty="0"/>
        </a:p>
      </dgm:t>
    </dgm:pt>
    <dgm:pt modelId="{E06C7E2E-1BCD-4EFC-B74C-C9AB59CBF4F5}" type="parTrans" cxnId="{036D91B6-E499-4429-ABEC-6AA236DDA11D}">
      <dgm:prSet/>
      <dgm:spPr/>
      <dgm:t>
        <a:bodyPr/>
        <a:lstStyle/>
        <a:p>
          <a:endParaRPr lang="en-US" sz="2000"/>
        </a:p>
      </dgm:t>
    </dgm:pt>
    <dgm:pt modelId="{D8620890-AFDF-4946-9E62-B5FC4154B820}" type="sibTrans" cxnId="{036D91B6-E499-4429-ABEC-6AA236DDA11D}">
      <dgm:prSet/>
      <dgm:spPr/>
      <dgm:t>
        <a:bodyPr/>
        <a:lstStyle/>
        <a:p>
          <a:endParaRPr lang="en-US" sz="2000"/>
        </a:p>
      </dgm:t>
    </dgm:pt>
    <dgm:pt modelId="{83FE4326-E992-43BA-8AAD-949715F70AC8}">
      <dgm:prSet custT="1"/>
      <dgm:spPr/>
      <dgm:t>
        <a:bodyPr/>
        <a:lstStyle/>
        <a:p>
          <a:r>
            <a:rPr lang="en-US" sz="2000" dirty="0" smtClean="0"/>
            <a:t>Position</a:t>
          </a:r>
          <a:endParaRPr lang="en-US" sz="2000" dirty="0"/>
        </a:p>
      </dgm:t>
    </dgm:pt>
    <dgm:pt modelId="{6F5F38FF-92F5-4E20-949B-61035141AB86}" type="parTrans" cxnId="{FDB65912-8E93-4BD3-9908-8FA5EE71763B}">
      <dgm:prSet/>
      <dgm:spPr/>
      <dgm:t>
        <a:bodyPr/>
        <a:lstStyle/>
        <a:p>
          <a:endParaRPr lang="en-US"/>
        </a:p>
      </dgm:t>
    </dgm:pt>
    <dgm:pt modelId="{12EDE783-720C-46DA-872B-7F1CD48C33B4}" type="sibTrans" cxnId="{FDB65912-8E93-4BD3-9908-8FA5EE71763B}">
      <dgm:prSet/>
      <dgm:spPr/>
      <dgm:t>
        <a:bodyPr/>
        <a:lstStyle/>
        <a:p>
          <a:endParaRPr lang="en-US"/>
        </a:p>
      </dgm:t>
    </dgm:pt>
    <dgm:pt modelId="{1EB83816-0778-4E04-A1C0-EE0DE3CDE66E}" type="pres">
      <dgm:prSet presAssocID="{A8625296-DDEE-4173-82FB-215BA7F8E0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2DA31A-3219-4ADF-A133-6813ABEDFD4A}" type="pres">
      <dgm:prSet presAssocID="{D0E40F05-041F-4D17-81D0-F455A87A6263}" presName="node" presStyleLbl="node1" presStyleIdx="0" presStyleCnt="7" custScaleX="145253" custScaleY="102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2D7C6-B1C8-4B42-BD5D-A93D333A1010}" type="pres">
      <dgm:prSet presAssocID="{D0E40F05-041F-4D17-81D0-F455A87A6263}" presName="spNode" presStyleCnt="0"/>
      <dgm:spPr/>
    </dgm:pt>
    <dgm:pt modelId="{4B979596-74CF-48B5-BCD8-C8FF73770D54}" type="pres">
      <dgm:prSet presAssocID="{674DBB89-9319-4DB7-8839-D3ACCF7857B4}" presName="sibTrans" presStyleLbl="sibTrans1D1" presStyleIdx="0" presStyleCnt="7"/>
      <dgm:spPr/>
      <dgm:t>
        <a:bodyPr/>
        <a:lstStyle/>
        <a:p>
          <a:endParaRPr lang="en-US"/>
        </a:p>
      </dgm:t>
    </dgm:pt>
    <dgm:pt modelId="{F35E58C6-31B5-4166-A433-9082148C489C}" type="pres">
      <dgm:prSet presAssocID="{F1D2A2FB-9DA7-4BCC-864D-8716AA01AE20}" presName="node" presStyleLbl="node1" presStyleIdx="1" presStyleCnt="7" custScaleX="159984" custRadScaleRad="94617" custRadScaleInc="27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25AC9-C727-453E-BBBA-F7E908EB080B}" type="pres">
      <dgm:prSet presAssocID="{F1D2A2FB-9DA7-4BCC-864D-8716AA01AE20}" presName="spNode" presStyleCnt="0"/>
      <dgm:spPr/>
    </dgm:pt>
    <dgm:pt modelId="{F2DBD369-AA94-4AD1-8A84-D17478D8ED68}" type="pres">
      <dgm:prSet presAssocID="{99CEB683-C0E6-4D5D-9D0B-760DA3B1F85D}" presName="sibTrans" presStyleLbl="sibTrans1D1" presStyleIdx="1" presStyleCnt="7"/>
      <dgm:spPr/>
      <dgm:t>
        <a:bodyPr/>
        <a:lstStyle/>
        <a:p>
          <a:endParaRPr lang="en-US"/>
        </a:p>
      </dgm:t>
    </dgm:pt>
    <dgm:pt modelId="{6F422B9C-A41B-493D-BFE4-36DA95CCCA38}" type="pres">
      <dgm:prSet presAssocID="{E77C6690-3D64-44EC-9DA8-91D599B752BE}" presName="node" presStyleLbl="node1" presStyleIdx="2" presStyleCnt="7" custScaleX="150174" custRadScaleRad="104097" custRadScaleInc="-49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A3416-4090-4423-B8B1-DB6A4855FB9A}" type="pres">
      <dgm:prSet presAssocID="{E77C6690-3D64-44EC-9DA8-91D599B752BE}" presName="spNode" presStyleCnt="0"/>
      <dgm:spPr/>
    </dgm:pt>
    <dgm:pt modelId="{8290291C-AC32-41BA-A9EE-FD21FEFCED24}" type="pres">
      <dgm:prSet presAssocID="{C4EC3931-81BD-4805-8774-5B0401F0A6E6}" presName="sibTrans" presStyleLbl="sibTrans1D1" presStyleIdx="2" presStyleCnt="7"/>
      <dgm:spPr/>
      <dgm:t>
        <a:bodyPr/>
        <a:lstStyle/>
        <a:p>
          <a:endParaRPr lang="en-US"/>
        </a:p>
      </dgm:t>
    </dgm:pt>
    <dgm:pt modelId="{1140D8AB-FAF4-4045-806E-C31C63E0CDAC}" type="pres">
      <dgm:prSet presAssocID="{6250A78B-671C-4E1A-A1D8-380DD0C42739}" presName="node" presStyleLbl="node1" presStyleIdx="3" presStyleCnt="7" custScaleX="140772" custRadScaleRad="99582" custRadScaleInc="-45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ABC94-9A30-4FDD-89FD-F35232871004}" type="pres">
      <dgm:prSet presAssocID="{6250A78B-671C-4E1A-A1D8-380DD0C42739}" presName="spNode" presStyleCnt="0"/>
      <dgm:spPr/>
    </dgm:pt>
    <dgm:pt modelId="{49BE9102-DCCA-412A-AF25-9FC147BDD211}" type="pres">
      <dgm:prSet presAssocID="{E5796031-1708-4BAE-A688-FD5C5DB2CB56}" presName="sibTrans" presStyleLbl="sibTrans1D1" presStyleIdx="3" presStyleCnt="7"/>
      <dgm:spPr/>
      <dgm:t>
        <a:bodyPr/>
        <a:lstStyle/>
        <a:p>
          <a:endParaRPr lang="en-US"/>
        </a:p>
      </dgm:t>
    </dgm:pt>
    <dgm:pt modelId="{B7FEDD8C-E53B-4F52-BC72-FBA2CB1755DE}" type="pres">
      <dgm:prSet presAssocID="{877BEAC3-F00C-408D-ADF5-651F083F87C9}" presName="node" presStyleLbl="node1" presStyleIdx="4" presStyleCnt="7" custScaleX="142215" custScaleY="103453" custRadScaleRad="102066" custRadScaleInc="80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3D3CF-07BC-4CA8-B406-4E1652E5CCE8}" type="pres">
      <dgm:prSet presAssocID="{877BEAC3-F00C-408D-ADF5-651F083F87C9}" presName="spNode" presStyleCnt="0"/>
      <dgm:spPr/>
    </dgm:pt>
    <dgm:pt modelId="{D5403B78-4C2F-4B2B-B9D5-3639BC1AD27E}" type="pres">
      <dgm:prSet presAssocID="{826BA791-D330-4E77-B68E-9D86D64859EF}" presName="sibTrans" presStyleLbl="sibTrans1D1" presStyleIdx="4" presStyleCnt="7"/>
      <dgm:spPr/>
      <dgm:t>
        <a:bodyPr/>
        <a:lstStyle/>
        <a:p>
          <a:endParaRPr lang="en-US"/>
        </a:p>
      </dgm:t>
    </dgm:pt>
    <dgm:pt modelId="{598AF313-0CAA-4492-AABF-AFEBAD02A91C}" type="pres">
      <dgm:prSet presAssocID="{15043481-B66A-4301-9FE7-759583BC33FA}" presName="node" presStyleLbl="node1" presStyleIdx="5" presStyleCnt="7" custScaleX="144988" custRadScaleRad="108178" custRadScaleInc="35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3BBB4-70DA-4CE0-B4E7-2D65F68E85EF}" type="pres">
      <dgm:prSet presAssocID="{15043481-B66A-4301-9FE7-759583BC33FA}" presName="spNode" presStyleCnt="0"/>
      <dgm:spPr/>
    </dgm:pt>
    <dgm:pt modelId="{ECD5B228-A6BC-47DA-9E16-0C7CB2DF9D72}" type="pres">
      <dgm:prSet presAssocID="{D8620890-AFDF-4946-9E62-B5FC4154B820}" presName="sibTrans" presStyleLbl="sibTrans1D1" presStyleIdx="5" presStyleCnt="7"/>
      <dgm:spPr/>
      <dgm:t>
        <a:bodyPr/>
        <a:lstStyle/>
        <a:p>
          <a:endParaRPr lang="en-US"/>
        </a:p>
      </dgm:t>
    </dgm:pt>
    <dgm:pt modelId="{8F214250-9267-413A-AD94-2996606617C9}" type="pres">
      <dgm:prSet presAssocID="{83FE4326-E992-43BA-8AAD-949715F70AC8}" presName="node" presStyleLbl="node1" presStyleIdx="6" presStyleCnt="7" custScaleX="132112" custRadScaleRad="98387" custRadScaleInc="-41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53935-904A-444B-8B56-4278C77A5131}" type="pres">
      <dgm:prSet presAssocID="{83FE4326-E992-43BA-8AAD-949715F70AC8}" presName="spNode" presStyleCnt="0"/>
      <dgm:spPr/>
    </dgm:pt>
    <dgm:pt modelId="{772DB9CC-1986-48D8-A4A5-7B0B894EE087}" type="pres">
      <dgm:prSet presAssocID="{12EDE783-720C-46DA-872B-7F1CD48C33B4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BCCFFDCB-C74D-4157-855A-002508BEC4DC}" type="presOf" srcId="{83FE4326-E992-43BA-8AAD-949715F70AC8}" destId="{8F214250-9267-413A-AD94-2996606617C9}" srcOrd="0" destOrd="0" presId="urn:microsoft.com/office/officeart/2005/8/layout/cycle5"/>
    <dgm:cxn modelId="{97ADCB24-99AE-4A59-9C90-8FE3CB3BB369}" type="presOf" srcId="{C4EC3931-81BD-4805-8774-5B0401F0A6E6}" destId="{8290291C-AC32-41BA-A9EE-FD21FEFCED24}" srcOrd="0" destOrd="0" presId="urn:microsoft.com/office/officeart/2005/8/layout/cycle5"/>
    <dgm:cxn modelId="{D4AC249E-4F57-47B8-BA51-B3D8F859D603}" type="presOf" srcId="{F1D2A2FB-9DA7-4BCC-864D-8716AA01AE20}" destId="{F35E58C6-31B5-4166-A433-9082148C489C}" srcOrd="0" destOrd="0" presId="urn:microsoft.com/office/officeart/2005/8/layout/cycle5"/>
    <dgm:cxn modelId="{817DB5B0-0F65-4815-8534-C00D5D617BE4}" type="presOf" srcId="{6250A78B-671C-4E1A-A1D8-380DD0C42739}" destId="{1140D8AB-FAF4-4045-806E-C31C63E0CDAC}" srcOrd="0" destOrd="0" presId="urn:microsoft.com/office/officeart/2005/8/layout/cycle5"/>
    <dgm:cxn modelId="{068FC831-BF44-42A3-8572-383B42C03742}" type="presOf" srcId="{E5796031-1708-4BAE-A688-FD5C5DB2CB56}" destId="{49BE9102-DCCA-412A-AF25-9FC147BDD211}" srcOrd="0" destOrd="0" presId="urn:microsoft.com/office/officeart/2005/8/layout/cycle5"/>
    <dgm:cxn modelId="{1432E9AD-740F-48E1-AF9A-BFF1CD85E7DD}" type="presOf" srcId="{15043481-B66A-4301-9FE7-759583BC33FA}" destId="{598AF313-0CAA-4492-AABF-AFEBAD02A91C}" srcOrd="0" destOrd="0" presId="urn:microsoft.com/office/officeart/2005/8/layout/cycle5"/>
    <dgm:cxn modelId="{A2DF87C5-3BF5-4EB1-88C3-BBEA6E233C00}" type="presOf" srcId="{877BEAC3-F00C-408D-ADF5-651F083F87C9}" destId="{B7FEDD8C-E53B-4F52-BC72-FBA2CB1755DE}" srcOrd="0" destOrd="0" presId="urn:microsoft.com/office/officeart/2005/8/layout/cycle5"/>
    <dgm:cxn modelId="{E37BED25-0379-409D-A802-DD450A56F6A8}" type="presOf" srcId="{826BA791-D330-4E77-B68E-9D86D64859EF}" destId="{D5403B78-4C2F-4B2B-B9D5-3639BC1AD27E}" srcOrd="0" destOrd="0" presId="urn:microsoft.com/office/officeart/2005/8/layout/cycle5"/>
    <dgm:cxn modelId="{AC6C2EFD-730E-48E8-AEB8-182A593F064D}" srcId="{A8625296-DDEE-4173-82FB-215BA7F8E0BA}" destId="{6250A78B-671C-4E1A-A1D8-380DD0C42739}" srcOrd="3" destOrd="0" parTransId="{F70FA250-BA51-4CDC-9415-E35ADDB8F430}" sibTransId="{E5796031-1708-4BAE-A688-FD5C5DB2CB56}"/>
    <dgm:cxn modelId="{601792A8-57FC-49B9-9ABB-487AD28BD44A}" srcId="{A8625296-DDEE-4173-82FB-215BA7F8E0BA}" destId="{E77C6690-3D64-44EC-9DA8-91D599B752BE}" srcOrd="2" destOrd="0" parTransId="{36B46A32-B96E-41AE-B86C-837376EBDAB6}" sibTransId="{C4EC3931-81BD-4805-8774-5B0401F0A6E6}"/>
    <dgm:cxn modelId="{E088765D-739C-4019-BBB7-3E1DB7DDFB8B}" srcId="{A8625296-DDEE-4173-82FB-215BA7F8E0BA}" destId="{877BEAC3-F00C-408D-ADF5-651F083F87C9}" srcOrd="4" destOrd="0" parTransId="{BDEACD4D-CE38-489D-B317-7C8EFD26096A}" sibTransId="{826BA791-D330-4E77-B68E-9D86D64859EF}"/>
    <dgm:cxn modelId="{E5D78B02-4581-4E50-9FA4-3B94F8FEF827}" type="presOf" srcId="{D8620890-AFDF-4946-9E62-B5FC4154B820}" destId="{ECD5B228-A6BC-47DA-9E16-0C7CB2DF9D72}" srcOrd="0" destOrd="0" presId="urn:microsoft.com/office/officeart/2005/8/layout/cycle5"/>
    <dgm:cxn modelId="{029352B2-10DB-47BF-8903-EB251B5B60CE}" srcId="{A8625296-DDEE-4173-82FB-215BA7F8E0BA}" destId="{D0E40F05-041F-4D17-81D0-F455A87A6263}" srcOrd="0" destOrd="0" parTransId="{4063C408-4544-4515-A9CB-7172E735129A}" sibTransId="{674DBB89-9319-4DB7-8839-D3ACCF7857B4}"/>
    <dgm:cxn modelId="{9BE8CE0F-1C41-4562-86E7-990A2274D181}" type="presOf" srcId="{12EDE783-720C-46DA-872B-7F1CD48C33B4}" destId="{772DB9CC-1986-48D8-A4A5-7B0B894EE087}" srcOrd="0" destOrd="0" presId="urn:microsoft.com/office/officeart/2005/8/layout/cycle5"/>
    <dgm:cxn modelId="{379BEE35-8174-4504-BAF2-5F99AC1C561F}" type="presOf" srcId="{E77C6690-3D64-44EC-9DA8-91D599B752BE}" destId="{6F422B9C-A41B-493D-BFE4-36DA95CCCA38}" srcOrd="0" destOrd="0" presId="urn:microsoft.com/office/officeart/2005/8/layout/cycle5"/>
    <dgm:cxn modelId="{FDB65912-8E93-4BD3-9908-8FA5EE71763B}" srcId="{A8625296-DDEE-4173-82FB-215BA7F8E0BA}" destId="{83FE4326-E992-43BA-8AAD-949715F70AC8}" srcOrd="6" destOrd="0" parTransId="{6F5F38FF-92F5-4E20-949B-61035141AB86}" sibTransId="{12EDE783-720C-46DA-872B-7F1CD48C33B4}"/>
    <dgm:cxn modelId="{5945A5B5-D2CD-422A-8FCC-AA154551218A}" type="presOf" srcId="{99CEB683-C0E6-4D5D-9D0B-760DA3B1F85D}" destId="{F2DBD369-AA94-4AD1-8A84-D17478D8ED68}" srcOrd="0" destOrd="0" presId="urn:microsoft.com/office/officeart/2005/8/layout/cycle5"/>
    <dgm:cxn modelId="{97C4CEF5-7356-40E6-B025-E79B9AE79047}" type="presOf" srcId="{D0E40F05-041F-4D17-81D0-F455A87A6263}" destId="{A92DA31A-3219-4ADF-A133-6813ABEDFD4A}" srcOrd="0" destOrd="0" presId="urn:microsoft.com/office/officeart/2005/8/layout/cycle5"/>
    <dgm:cxn modelId="{E6BC202E-6A0D-4A73-A3D7-5026D64E5A56}" type="presOf" srcId="{674DBB89-9319-4DB7-8839-D3ACCF7857B4}" destId="{4B979596-74CF-48B5-BCD8-C8FF73770D54}" srcOrd="0" destOrd="0" presId="urn:microsoft.com/office/officeart/2005/8/layout/cycle5"/>
    <dgm:cxn modelId="{406FA290-F443-4F48-8802-033FE58525D6}" type="presOf" srcId="{A8625296-DDEE-4173-82FB-215BA7F8E0BA}" destId="{1EB83816-0778-4E04-A1C0-EE0DE3CDE66E}" srcOrd="0" destOrd="0" presId="urn:microsoft.com/office/officeart/2005/8/layout/cycle5"/>
    <dgm:cxn modelId="{036D91B6-E499-4429-ABEC-6AA236DDA11D}" srcId="{A8625296-DDEE-4173-82FB-215BA7F8E0BA}" destId="{15043481-B66A-4301-9FE7-759583BC33FA}" srcOrd="5" destOrd="0" parTransId="{E06C7E2E-1BCD-4EFC-B74C-C9AB59CBF4F5}" sibTransId="{D8620890-AFDF-4946-9E62-B5FC4154B820}"/>
    <dgm:cxn modelId="{882B563F-4A0C-4CE5-A144-CA0E5A2653C3}" srcId="{A8625296-DDEE-4173-82FB-215BA7F8E0BA}" destId="{F1D2A2FB-9DA7-4BCC-864D-8716AA01AE20}" srcOrd="1" destOrd="0" parTransId="{184E04E7-DA06-46BE-B34A-981DCA0B9BBF}" sibTransId="{99CEB683-C0E6-4D5D-9D0B-760DA3B1F85D}"/>
    <dgm:cxn modelId="{9683D236-4135-4C92-ACFB-32053F08E8CC}" type="presParOf" srcId="{1EB83816-0778-4E04-A1C0-EE0DE3CDE66E}" destId="{A92DA31A-3219-4ADF-A133-6813ABEDFD4A}" srcOrd="0" destOrd="0" presId="urn:microsoft.com/office/officeart/2005/8/layout/cycle5"/>
    <dgm:cxn modelId="{784FF9B3-EADE-4D94-98FF-0B115FDE651F}" type="presParOf" srcId="{1EB83816-0778-4E04-A1C0-EE0DE3CDE66E}" destId="{0D32D7C6-B1C8-4B42-BD5D-A93D333A1010}" srcOrd="1" destOrd="0" presId="urn:microsoft.com/office/officeart/2005/8/layout/cycle5"/>
    <dgm:cxn modelId="{7E8B8708-1B38-486A-AD30-35D63525B7F9}" type="presParOf" srcId="{1EB83816-0778-4E04-A1C0-EE0DE3CDE66E}" destId="{4B979596-74CF-48B5-BCD8-C8FF73770D54}" srcOrd="2" destOrd="0" presId="urn:microsoft.com/office/officeart/2005/8/layout/cycle5"/>
    <dgm:cxn modelId="{3EA8F726-04E8-4AD0-80C6-1629C4E01B06}" type="presParOf" srcId="{1EB83816-0778-4E04-A1C0-EE0DE3CDE66E}" destId="{F35E58C6-31B5-4166-A433-9082148C489C}" srcOrd="3" destOrd="0" presId="urn:microsoft.com/office/officeart/2005/8/layout/cycle5"/>
    <dgm:cxn modelId="{7EF57D32-ACBA-466B-A57B-30D4523C5B4F}" type="presParOf" srcId="{1EB83816-0778-4E04-A1C0-EE0DE3CDE66E}" destId="{06125AC9-C727-453E-BBBA-F7E908EB080B}" srcOrd="4" destOrd="0" presId="urn:microsoft.com/office/officeart/2005/8/layout/cycle5"/>
    <dgm:cxn modelId="{9959F7EE-DE80-4D42-A2BD-D754BDE5EACC}" type="presParOf" srcId="{1EB83816-0778-4E04-A1C0-EE0DE3CDE66E}" destId="{F2DBD369-AA94-4AD1-8A84-D17478D8ED68}" srcOrd="5" destOrd="0" presId="urn:microsoft.com/office/officeart/2005/8/layout/cycle5"/>
    <dgm:cxn modelId="{1275F60C-C604-4903-A116-FF7D9ED2579C}" type="presParOf" srcId="{1EB83816-0778-4E04-A1C0-EE0DE3CDE66E}" destId="{6F422B9C-A41B-493D-BFE4-36DA95CCCA38}" srcOrd="6" destOrd="0" presId="urn:microsoft.com/office/officeart/2005/8/layout/cycle5"/>
    <dgm:cxn modelId="{23A80E76-C2F5-4795-B342-C28B840449ED}" type="presParOf" srcId="{1EB83816-0778-4E04-A1C0-EE0DE3CDE66E}" destId="{C2AA3416-4090-4423-B8B1-DB6A4855FB9A}" srcOrd="7" destOrd="0" presId="urn:microsoft.com/office/officeart/2005/8/layout/cycle5"/>
    <dgm:cxn modelId="{D7BB00C8-AD62-462B-9650-F04BDFADE158}" type="presParOf" srcId="{1EB83816-0778-4E04-A1C0-EE0DE3CDE66E}" destId="{8290291C-AC32-41BA-A9EE-FD21FEFCED24}" srcOrd="8" destOrd="0" presId="urn:microsoft.com/office/officeart/2005/8/layout/cycle5"/>
    <dgm:cxn modelId="{58B3FDCF-604A-4ABD-9C39-E2B9DFCDA315}" type="presParOf" srcId="{1EB83816-0778-4E04-A1C0-EE0DE3CDE66E}" destId="{1140D8AB-FAF4-4045-806E-C31C63E0CDAC}" srcOrd="9" destOrd="0" presId="urn:microsoft.com/office/officeart/2005/8/layout/cycle5"/>
    <dgm:cxn modelId="{7BF472E6-7CC3-428E-AA8D-293FB8609D14}" type="presParOf" srcId="{1EB83816-0778-4E04-A1C0-EE0DE3CDE66E}" destId="{9A4ABC94-9A30-4FDD-89FD-F35232871004}" srcOrd="10" destOrd="0" presId="urn:microsoft.com/office/officeart/2005/8/layout/cycle5"/>
    <dgm:cxn modelId="{49A34E33-A9C2-47F1-AFD3-6B57F300BEF4}" type="presParOf" srcId="{1EB83816-0778-4E04-A1C0-EE0DE3CDE66E}" destId="{49BE9102-DCCA-412A-AF25-9FC147BDD211}" srcOrd="11" destOrd="0" presId="urn:microsoft.com/office/officeart/2005/8/layout/cycle5"/>
    <dgm:cxn modelId="{D593C975-4DAD-499D-AC76-A31695597A06}" type="presParOf" srcId="{1EB83816-0778-4E04-A1C0-EE0DE3CDE66E}" destId="{B7FEDD8C-E53B-4F52-BC72-FBA2CB1755DE}" srcOrd="12" destOrd="0" presId="urn:microsoft.com/office/officeart/2005/8/layout/cycle5"/>
    <dgm:cxn modelId="{93D8FB84-7D85-40AD-BE08-FC8B1FA605C6}" type="presParOf" srcId="{1EB83816-0778-4E04-A1C0-EE0DE3CDE66E}" destId="{9813D3CF-07BC-4CA8-B406-4E1652E5CCE8}" srcOrd="13" destOrd="0" presId="urn:microsoft.com/office/officeart/2005/8/layout/cycle5"/>
    <dgm:cxn modelId="{72DFA02A-233A-4F95-954F-894209FF78A9}" type="presParOf" srcId="{1EB83816-0778-4E04-A1C0-EE0DE3CDE66E}" destId="{D5403B78-4C2F-4B2B-B9D5-3639BC1AD27E}" srcOrd="14" destOrd="0" presId="urn:microsoft.com/office/officeart/2005/8/layout/cycle5"/>
    <dgm:cxn modelId="{A4AAB69B-9B94-4D89-B397-3D84C92A9AC9}" type="presParOf" srcId="{1EB83816-0778-4E04-A1C0-EE0DE3CDE66E}" destId="{598AF313-0CAA-4492-AABF-AFEBAD02A91C}" srcOrd="15" destOrd="0" presId="urn:microsoft.com/office/officeart/2005/8/layout/cycle5"/>
    <dgm:cxn modelId="{DF0F4944-139A-48B4-B916-300F0669E321}" type="presParOf" srcId="{1EB83816-0778-4E04-A1C0-EE0DE3CDE66E}" destId="{4523BBB4-70DA-4CE0-B4E7-2D65F68E85EF}" srcOrd="16" destOrd="0" presId="urn:microsoft.com/office/officeart/2005/8/layout/cycle5"/>
    <dgm:cxn modelId="{9F3F4012-3DD1-486F-98A6-CE9027FA1C22}" type="presParOf" srcId="{1EB83816-0778-4E04-A1C0-EE0DE3CDE66E}" destId="{ECD5B228-A6BC-47DA-9E16-0C7CB2DF9D72}" srcOrd="17" destOrd="0" presId="urn:microsoft.com/office/officeart/2005/8/layout/cycle5"/>
    <dgm:cxn modelId="{CF075BDF-2F23-4772-9F70-896739A56BA8}" type="presParOf" srcId="{1EB83816-0778-4E04-A1C0-EE0DE3CDE66E}" destId="{8F214250-9267-413A-AD94-2996606617C9}" srcOrd="18" destOrd="0" presId="urn:microsoft.com/office/officeart/2005/8/layout/cycle5"/>
    <dgm:cxn modelId="{6B351AB1-7EF5-4508-89D3-6D1C810DDCE3}" type="presParOf" srcId="{1EB83816-0778-4E04-A1C0-EE0DE3CDE66E}" destId="{7E053935-904A-444B-8B56-4278C77A5131}" srcOrd="19" destOrd="0" presId="urn:microsoft.com/office/officeart/2005/8/layout/cycle5"/>
    <dgm:cxn modelId="{647A7348-2EB2-443A-B32A-77D20B0D1C1A}" type="presParOf" srcId="{1EB83816-0778-4E04-A1C0-EE0DE3CDE66E}" destId="{772DB9CC-1986-48D8-A4A5-7B0B894EE087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78FE2A6-7535-43E6-B28C-2C4C5CD45A9A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E58C8CF-7A3D-4ACB-80F9-5534AB4B2B18}">
      <dgm:prSet custT="1"/>
      <dgm:spPr/>
      <dgm:t>
        <a:bodyPr/>
        <a:lstStyle/>
        <a:p>
          <a:pPr rtl="0"/>
          <a:r>
            <a:rPr lang="en-US" sz="2000" dirty="0" smtClean="0"/>
            <a:t>88% felt that research was valued by UF</a:t>
          </a:r>
          <a:endParaRPr lang="en-US" sz="2000" dirty="0"/>
        </a:p>
      </dgm:t>
    </dgm:pt>
    <dgm:pt modelId="{F77D3544-AA56-48D9-BE8E-444ECA4EDA90}" type="parTrans" cxnId="{E3FFE57B-831F-4A81-A441-EFD6ABA9A7C1}">
      <dgm:prSet/>
      <dgm:spPr/>
      <dgm:t>
        <a:bodyPr/>
        <a:lstStyle/>
        <a:p>
          <a:endParaRPr lang="en-US" sz="2800"/>
        </a:p>
      </dgm:t>
    </dgm:pt>
    <dgm:pt modelId="{930E1E8C-552D-47FA-9327-EC1A60B4CF5C}" type="sibTrans" cxnId="{E3FFE57B-831F-4A81-A441-EFD6ABA9A7C1}">
      <dgm:prSet/>
      <dgm:spPr/>
      <dgm:t>
        <a:bodyPr/>
        <a:lstStyle/>
        <a:p>
          <a:endParaRPr lang="en-US" sz="2800"/>
        </a:p>
      </dgm:t>
    </dgm:pt>
    <dgm:pt modelId="{588377AE-A811-4856-BA74-41FA108D4D62}">
      <dgm:prSet custT="1"/>
      <dgm:spPr/>
      <dgm:t>
        <a:bodyPr/>
        <a:lstStyle/>
        <a:p>
          <a:pPr rtl="0"/>
          <a:r>
            <a:rPr lang="en-US" sz="2000" dirty="0" smtClean="0"/>
            <a:t>75% felt criteria for tenure were clear </a:t>
          </a:r>
          <a:endParaRPr lang="en-US" sz="2000" dirty="0"/>
        </a:p>
      </dgm:t>
    </dgm:pt>
    <dgm:pt modelId="{DBA512AE-A310-4728-9B35-D7EEF72C0CC9}" type="parTrans" cxnId="{157D4EC0-1A03-4D96-B508-6F4BA51FDCFC}">
      <dgm:prSet/>
      <dgm:spPr/>
      <dgm:t>
        <a:bodyPr/>
        <a:lstStyle/>
        <a:p>
          <a:endParaRPr lang="en-US" sz="2800"/>
        </a:p>
      </dgm:t>
    </dgm:pt>
    <dgm:pt modelId="{23B4424C-B37F-4253-8717-C72C09509BDB}" type="sibTrans" cxnId="{157D4EC0-1A03-4D96-B508-6F4BA51FDCFC}">
      <dgm:prSet/>
      <dgm:spPr/>
      <dgm:t>
        <a:bodyPr/>
        <a:lstStyle/>
        <a:p>
          <a:endParaRPr lang="en-US" sz="2800"/>
        </a:p>
      </dgm:t>
    </dgm:pt>
    <dgm:pt modelId="{E74C69C5-53D6-43F4-BEBA-6B77B5BC690D}">
      <dgm:prSet custT="1"/>
      <dgm:spPr/>
      <dgm:t>
        <a:bodyPr/>
        <a:lstStyle/>
        <a:p>
          <a:pPr rtl="0"/>
          <a:r>
            <a:rPr lang="en-US" sz="2000" dirty="0" smtClean="0"/>
            <a:t>74% felt that they had opportunities to participate in substantive committee assignments</a:t>
          </a:r>
          <a:endParaRPr lang="en-US" sz="2000" dirty="0"/>
        </a:p>
      </dgm:t>
    </dgm:pt>
    <dgm:pt modelId="{DA1E4837-B16A-43DF-BB39-9219AABEA4C9}" type="parTrans" cxnId="{014FEF76-F705-4018-805C-D18E9031294A}">
      <dgm:prSet/>
      <dgm:spPr/>
      <dgm:t>
        <a:bodyPr/>
        <a:lstStyle/>
        <a:p>
          <a:endParaRPr lang="en-US"/>
        </a:p>
      </dgm:t>
    </dgm:pt>
    <dgm:pt modelId="{F136EE5D-A7DD-4C4B-910D-10AC2F7E450C}" type="sibTrans" cxnId="{014FEF76-F705-4018-805C-D18E9031294A}">
      <dgm:prSet/>
      <dgm:spPr/>
      <dgm:t>
        <a:bodyPr/>
        <a:lstStyle/>
        <a:p>
          <a:endParaRPr lang="en-US"/>
        </a:p>
      </dgm:t>
    </dgm:pt>
    <dgm:pt modelId="{FC23A6FE-DAAF-46D6-AE2E-C6EDA1D4C683}" type="pres">
      <dgm:prSet presAssocID="{678FE2A6-7535-43E6-B28C-2C4C5CD45A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8470A-69D4-4E0B-881B-1237E46286E3}" type="pres">
      <dgm:prSet presAssocID="{678FE2A6-7535-43E6-B28C-2C4C5CD45A9A}" presName="arrow" presStyleLbl="bgShp" presStyleIdx="0" presStyleCnt="1"/>
      <dgm:spPr>
        <a:solidFill>
          <a:schemeClr val="accent2"/>
        </a:solidFill>
      </dgm:spPr>
    </dgm:pt>
    <dgm:pt modelId="{0F62C5E1-1FA9-4B97-9B53-D37FA2B250EC}" type="pres">
      <dgm:prSet presAssocID="{678FE2A6-7535-43E6-B28C-2C4C5CD45A9A}" presName="points" presStyleCnt="0"/>
      <dgm:spPr/>
    </dgm:pt>
    <dgm:pt modelId="{EE597940-5E96-4BDF-B2DD-04BB1955AD26}" type="pres">
      <dgm:prSet presAssocID="{CE58C8CF-7A3D-4ACB-80F9-5534AB4B2B18}" presName="compositeA" presStyleCnt="0"/>
      <dgm:spPr/>
    </dgm:pt>
    <dgm:pt modelId="{51088196-5006-4558-AE0D-E00D15E2E31A}" type="pres">
      <dgm:prSet presAssocID="{CE58C8CF-7A3D-4ACB-80F9-5534AB4B2B18}" presName="textA" presStyleLbl="revTx" presStyleIdx="0" presStyleCnt="3" custScaleX="752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8DD9A-6C73-4439-AE42-75867A719C91}" type="pres">
      <dgm:prSet presAssocID="{CE58C8CF-7A3D-4ACB-80F9-5534AB4B2B18}" presName="circleA" presStyleLbl="node1" presStyleIdx="0" presStyleCnt="3"/>
      <dgm:spPr/>
    </dgm:pt>
    <dgm:pt modelId="{0CCCA7BC-AF88-433A-8E03-8351511B5DA9}" type="pres">
      <dgm:prSet presAssocID="{CE58C8CF-7A3D-4ACB-80F9-5534AB4B2B18}" presName="spaceA" presStyleCnt="0"/>
      <dgm:spPr/>
    </dgm:pt>
    <dgm:pt modelId="{2FB6F271-75C4-4078-A41B-D52F5E05BD16}" type="pres">
      <dgm:prSet presAssocID="{930E1E8C-552D-47FA-9327-EC1A60B4CF5C}" presName="space" presStyleCnt="0"/>
      <dgm:spPr/>
    </dgm:pt>
    <dgm:pt modelId="{F0B48316-C14F-40B5-AD1D-B26B0032296C}" type="pres">
      <dgm:prSet presAssocID="{588377AE-A811-4856-BA74-41FA108D4D62}" presName="compositeB" presStyleCnt="0"/>
      <dgm:spPr/>
    </dgm:pt>
    <dgm:pt modelId="{088E6F6E-1FDD-485D-B35C-E05FEB8C72FF}" type="pres">
      <dgm:prSet presAssocID="{588377AE-A811-4856-BA74-41FA108D4D62}" presName="textB" presStyleLbl="revTx" presStyleIdx="1" presStyleCnt="3" custScaleX="662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4C1D-7F58-4345-BD98-05D84A6329E5}" type="pres">
      <dgm:prSet presAssocID="{588377AE-A811-4856-BA74-41FA108D4D62}" presName="circleB" presStyleLbl="node1" presStyleIdx="1" presStyleCnt="3"/>
      <dgm:spPr/>
    </dgm:pt>
    <dgm:pt modelId="{E6FCDC57-1EEF-47BE-91E6-D5F604D0E6C5}" type="pres">
      <dgm:prSet presAssocID="{588377AE-A811-4856-BA74-41FA108D4D62}" presName="spaceB" presStyleCnt="0"/>
      <dgm:spPr/>
    </dgm:pt>
    <dgm:pt modelId="{1CB865D8-1D4C-4E6E-AE39-8FE40CE61B40}" type="pres">
      <dgm:prSet presAssocID="{23B4424C-B37F-4253-8717-C72C09509BDB}" presName="space" presStyleCnt="0"/>
      <dgm:spPr/>
    </dgm:pt>
    <dgm:pt modelId="{80253344-A9A5-452F-96A9-D38DF03C3A17}" type="pres">
      <dgm:prSet presAssocID="{E74C69C5-53D6-43F4-BEBA-6B77B5BC690D}" presName="compositeA" presStyleCnt="0"/>
      <dgm:spPr/>
    </dgm:pt>
    <dgm:pt modelId="{3DE02C88-6F74-4CD0-96E2-743171EDD18C}" type="pres">
      <dgm:prSet presAssocID="{E74C69C5-53D6-43F4-BEBA-6B77B5BC690D}" presName="textA" presStyleLbl="revTx" presStyleIdx="2" presStyleCnt="3" custScaleX="920374" custLinFactX="100000" custLinFactNeighborX="135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8DEB9-A8C9-4CEA-A9FC-7FD9F7EA5BFC}" type="pres">
      <dgm:prSet presAssocID="{E74C69C5-53D6-43F4-BEBA-6B77B5BC690D}" presName="circleA" presStyleLbl="node1" presStyleIdx="2" presStyleCnt="3"/>
      <dgm:spPr/>
    </dgm:pt>
    <dgm:pt modelId="{5A0E5829-FAF2-416B-9C93-D7833EBCA29F}" type="pres">
      <dgm:prSet presAssocID="{E74C69C5-53D6-43F4-BEBA-6B77B5BC690D}" presName="spaceA" presStyleCnt="0"/>
      <dgm:spPr/>
    </dgm:pt>
  </dgm:ptLst>
  <dgm:cxnLst>
    <dgm:cxn modelId="{0D4E0575-04BB-4657-B9D1-4C7106754A0F}" type="presOf" srcId="{E74C69C5-53D6-43F4-BEBA-6B77B5BC690D}" destId="{3DE02C88-6F74-4CD0-96E2-743171EDD18C}" srcOrd="0" destOrd="0" presId="urn:microsoft.com/office/officeart/2005/8/layout/hProcess11"/>
    <dgm:cxn modelId="{67E851A3-BBBE-4B40-B68B-F6D37FA53D13}" type="presOf" srcId="{CE58C8CF-7A3D-4ACB-80F9-5534AB4B2B18}" destId="{51088196-5006-4558-AE0D-E00D15E2E31A}" srcOrd="0" destOrd="0" presId="urn:microsoft.com/office/officeart/2005/8/layout/hProcess11"/>
    <dgm:cxn modelId="{56240008-A606-4BA5-B1F6-38C6539FDC98}" type="presOf" srcId="{588377AE-A811-4856-BA74-41FA108D4D62}" destId="{088E6F6E-1FDD-485D-B35C-E05FEB8C72FF}" srcOrd="0" destOrd="0" presId="urn:microsoft.com/office/officeart/2005/8/layout/hProcess11"/>
    <dgm:cxn modelId="{157D4EC0-1A03-4D96-B508-6F4BA51FDCFC}" srcId="{678FE2A6-7535-43E6-B28C-2C4C5CD45A9A}" destId="{588377AE-A811-4856-BA74-41FA108D4D62}" srcOrd="1" destOrd="0" parTransId="{DBA512AE-A310-4728-9B35-D7EEF72C0CC9}" sibTransId="{23B4424C-B37F-4253-8717-C72C09509BDB}"/>
    <dgm:cxn modelId="{E3FFE57B-831F-4A81-A441-EFD6ABA9A7C1}" srcId="{678FE2A6-7535-43E6-B28C-2C4C5CD45A9A}" destId="{CE58C8CF-7A3D-4ACB-80F9-5534AB4B2B18}" srcOrd="0" destOrd="0" parTransId="{F77D3544-AA56-48D9-BE8E-444ECA4EDA90}" sibTransId="{930E1E8C-552D-47FA-9327-EC1A60B4CF5C}"/>
    <dgm:cxn modelId="{014FEF76-F705-4018-805C-D18E9031294A}" srcId="{678FE2A6-7535-43E6-B28C-2C4C5CD45A9A}" destId="{E74C69C5-53D6-43F4-BEBA-6B77B5BC690D}" srcOrd="2" destOrd="0" parTransId="{DA1E4837-B16A-43DF-BB39-9219AABEA4C9}" sibTransId="{F136EE5D-A7DD-4C4B-910D-10AC2F7E450C}"/>
    <dgm:cxn modelId="{C3DF1B1A-25E4-4EC4-A80F-B684BAA6D3EC}" type="presOf" srcId="{678FE2A6-7535-43E6-B28C-2C4C5CD45A9A}" destId="{FC23A6FE-DAAF-46D6-AE2E-C6EDA1D4C683}" srcOrd="0" destOrd="0" presId="urn:microsoft.com/office/officeart/2005/8/layout/hProcess11"/>
    <dgm:cxn modelId="{189442CF-18B2-4C29-BC1C-678BAA2A5355}" type="presParOf" srcId="{FC23A6FE-DAAF-46D6-AE2E-C6EDA1D4C683}" destId="{65C8470A-69D4-4E0B-881B-1237E46286E3}" srcOrd="0" destOrd="0" presId="urn:microsoft.com/office/officeart/2005/8/layout/hProcess11"/>
    <dgm:cxn modelId="{CE9E06E6-6903-47F8-A89C-E60F815C5770}" type="presParOf" srcId="{FC23A6FE-DAAF-46D6-AE2E-C6EDA1D4C683}" destId="{0F62C5E1-1FA9-4B97-9B53-D37FA2B250EC}" srcOrd="1" destOrd="0" presId="urn:microsoft.com/office/officeart/2005/8/layout/hProcess11"/>
    <dgm:cxn modelId="{68B5B7FC-E47F-4A23-B5C2-D3A688FABD7C}" type="presParOf" srcId="{0F62C5E1-1FA9-4B97-9B53-D37FA2B250EC}" destId="{EE597940-5E96-4BDF-B2DD-04BB1955AD26}" srcOrd="0" destOrd="0" presId="urn:microsoft.com/office/officeart/2005/8/layout/hProcess11"/>
    <dgm:cxn modelId="{B0060E31-D089-4E1B-826D-1712D4ECFCD3}" type="presParOf" srcId="{EE597940-5E96-4BDF-B2DD-04BB1955AD26}" destId="{51088196-5006-4558-AE0D-E00D15E2E31A}" srcOrd="0" destOrd="0" presId="urn:microsoft.com/office/officeart/2005/8/layout/hProcess11"/>
    <dgm:cxn modelId="{DCF2B1B4-7FB0-4987-A654-074479443357}" type="presParOf" srcId="{EE597940-5E96-4BDF-B2DD-04BB1955AD26}" destId="{C9B8DD9A-6C73-4439-AE42-75867A719C91}" srcOrd="1" destOrd="0" presId="urn:microsoft.com/office/officeart/2005/8/layout/hProcess11"/>
    <dgm:cxn modelId="{12714434-3C46-4B0B-AEBB-870AD343380F}" type="presParOf" srcId="{EE597940-5E96-4BDF-B2DD-04BB1955AD26}" destId="{0CCCA7BC-AF88-433A-8E03-8351511B5DA9}" srcOrd="2" destOrd="0" presId="urn:microsoft.com/office/officeart/2005/8/layout/hProcess11"/>
    <dgm:cxn modelId="{A9B28975-84C9-4904-8F49-6021DACE43A3}" type="presParOf" srcId="{0F62C5E1-1FA9-4B97-9B53-D37FA2B250EC}" destId="{2FB6F271-75C4-4078-A41B-D52F5E05BD16}" srcOrd="1" destOrd="0" presId="urn:microsoft.com/office/officeart/2005/8/layout/hProcess11"/>
    <dgm:cxn modelId="{3B2A9631-7E18-40AE-9C87-D28CBDCDBDD3}" type="presParOf" srcId="{0F62C5E1-1FA9-4B97-9B53-D37FA2B250EC}" destId="{F0B48316-C14F-40B5-AD1D-B26B0032296C}" srcOrd="2" destOrd="0" presId="urn:microsoft.com/office/officeart/2005/8/layout/hProcess11"/>
    <dgm:cxn modelId="{8BCEFA8B-6D49-4C0F-920D-64DD5D9C29AC}" type="presParOf" srcId="{F0B48316-C14F-40B5-AD1D-B26B0032296C}" destId="{088E6F6E-1FDD-485D-B35C-E05FEB8C72FF}" srcOrd="0" destOrd="0" presId="urn:microsoft.com/office/officeart/2005/8/layout/hProcess11"/>
    <dgm:cxn modelId="{F07D8292-D259-4095-AF5D-3F57A82497B3}" type="presParOf" srcId="{F0B48316-C14F-40B5-AD1D-B26B0032296C}" destId="{FEFD4C1D-7F58-4345-BD98-05D84A6329E5}" srcOrd="1" destOrd="0" presId="urn:microsoft.com/office/officeart/2005/8/layout/hProcess11"/>
    <dgm:cxn modelId="{FEF6A4A5-E246-4C2E-BB93-EDE11641F8F1}" type="presParOf" srcId="{F0B48316-C14F-40B5-AD1D-B26B0032296C}" destId="{E6FCDC57-1EEF-47BE-91E6-D5F604D0E6C5}" srcOrd="2" destOrd="0" presId="urn:microsoft.com/office/officeart/2005/8/layout/hProcess11"/>
    <dgm:cxn modelId="{5A92EFE1-6B1F-4E36-B10B-7B2984CC5549}" type="presParOf" srcId="{0F62C5E1-1FA9-4B97-9B53-D37FA2B250EC}" destId="{1CB865D8-1D4C-4E6E-AE39-8FE40CE61B40}" srcOrd="3" destOrd="0" presId="urn:microsoft.com/office/officeart/2005/8/layout/hProcess11"/>
    <dgm:cxn modelId="{5053173C-25CB-41BD-BF51-5BB348A5F192}" type="presParOf" srcId="{0F62C5E1-1FA9-4B97-9B53-D37FA2B250EC}" destId="{80253344-A9A5-452F-96A9-D38DF03C3A17}" srcOrd="4" destOrd="0" presId="urn:microsoft.com/office/officeart/2005/8/layout/hProcess11"/>
    <dgm:cxn modelId="{692B1A4A-A66C-46B8-A7B2-8D6905C69588}" type="presParOf" srcId="{80253344-A9A5-452F-96A9-D38DF03C3A17}" destId="{3DE02C88-6F74-4CD0-96E2-743171EDD18C}" srcOrd="0" destOrd="0" presId="urn:microsoft.com/office/officeart/2005/8/layout/hProcess11"/>
    <dgm:cxn modelId="{F0A0DA79-67F9-4E70-B9E2-14FB61E7FA36}" type="presParOf" srcId="{80253344-A9A5-452F-96A9-D38DF03C3A17}" destId="{3398DEB9-A8C9-4CEA-A9FC-7FD9F7EA5BFC}" srcOrd="1" destOrd="0" presId="urn:microsoft.com/office/officeart/2005/8/layout/hProcess11"/>
    <dgm:cxn modelId="{3AB24D50-0222-4506-BD80-3B797E22DDEC}" type="presParOf" srcId="{80253344-A9A5-452F-96A9-D38DF03C3A17}" destId="{5A0E5829-FAF2-416B-9C93-D7833EBCA29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B327551-AFF6-428C-960A-532440BA30A9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4C54A6-F056-4D27-AAB7-493B6C58AC60}">
      <dgm:prSet phldrT="[Text]" custT="1"/>
      <dgm:spPr/>
      <dgm:t>
        <a:bodyPr/>
        <a:lstStyle/>
        <a:p>
          <a:pPr rtl="0"/>
          <a:r>
            <a:rPr lang="en-US" sz="3000" dirty="0" smtClean="0"/>
            <a:t> 58%</a:t>
          </a:r>
          <a:endParaRPr lang="en-US" sz="3000" dirty="0"/>
        </a:p>
      </dgm:t>
    </dgm:pt>
    <dgm:pt modelId="{5084525A-D9F5-4707-9655-435C79C42554}" type="parTrans" cxnId="{2C27A1F0-8FA1-48CB-A24E-48A003293F72}">
      <dgm:prSet/>
      <dgm:spPr/>
      <dgm:t>
        <a:bodyPr/>
        <a:lstStyle/>
        <a:p>
          <a:endParaRPr lang="en-US" sz="2600"/>
        </a:p>
      </dgm:t>
    </dgm:pt>
    <dgm:pt modelId="{07576C98-4829-4DBB-AC98-91728C86C121}" type="sibTrans" cxnId="{2C27A1F0-8FA1-48CB-A24E-48A003293F72}">
      <dgm:prSet/>
      <dgm:spPr/>
      <dgm:t>
        <a:bodyPr/>
        <a:lstStyle/>
        <a:p>
          <a:endParaRPr lang="en-US" sz="2600"/>
        </a:p>
      </dgm:t>
    </dgm:pt>
    <dgm:pt modelId="{790C726D-851A-4F0F-A6AC-E0B69F991775}">
      <dgm:prSet phldrT="[Text]" custT="1"/>
      <dgm:spPr/>
      <dgm:t>
        <a:bodyPr/>
        <a:lstStyle/>
        <a:p>
          <a:pPr rtl="0"/>
          <a:r>
            <a:rPr lang="en-US" sz="3000" dirty="0" smtClean="0"/>
            <a:t>50%</a:t>
          </a:r>
          <a:endParaRPr lang="en-US" sz="3000" dirty="0"/>
        </a:p>
      </dgm:t>
    </dgm:pt>
    <dgm:pt modelId="{5004E5AF-9B2D-46D5-A45F-DCBFB26B2D2A}" type="parTrans" cxnId="{F2023CA3-5A96-4DF7-9D8B-BF92675C9DE5}">
      <dgm:prSet/>
      <dgm:spPr/>
      <dgm:t>
        <a:bodyPr/>
        <a:lstStyle/>
        <a:p>
          <a:endParaRPr lang="en-US" sz="2600"/>
        </a:p>
      </dgm:t>
    </dgm:pt>
    <dgm:pt modelId="{BD7FE4A2-42ED-461E-BDB9-266DE051AE6B}" type="sibTrans" cxnId="{F2023CA3-5A96-4DF7-9D8B-BF92675C9DE5}">
      <dgm:prSet/>
      <dgm:spPr/>
      <dgm:t>
        <a:bodyPr/>
        <a:lstStyle/>
        <a:p>
          <a:endParaRPr lang="en-US" sz="2600"/>
        </a:p>
      </dgm:t>
    </dgm:pt>
    <dgm:pt modelId="{A1F81EDB-441C-4035-BD18-92B27B1D9E4E}">
      <dgm:prSet custT="1"/>
      <dgm:spPr/>
      <dgm:t>
        <a:bodyPr/>
        <a:lstStyle/>
        <a:p>
          <a:r>
            <a:rPr lang="en-US" sz="2400" dirty="0" smtClean="0"/>
            <a:t>Disagreed that faculty opinions are taken seriously by senior administrators</a:t>
          </a:r>
          <a:endParaRPr lang="en-US" sz="2400" dirty="0"/>
        </a:p>
      </dgm:t>
    </dgm:pt>
    <dgm:pt modelId="{B7B7D774-B91F-4986-AECE-C9EE6FDBBE3B}" type="parTrans" cxnId="{C129EF2B-81C2-4959-989C-E5933F00CBE8}">
      <dgm:prSet/>
      <dgm:spPr/>
      <dgm:t>
        <a:bodyPr/>
        <a:lstStyle/>
        <a:p>
          <a:endParaRPr lang="en-US"/>
        </a:p>
      </dgm:t>
    </dgm:pt>
    <dgm:pt modelId="{31E496CC-2074-4A8F-B879-EA8259806AA4}" type="sibTrans" cxnId="{C129EF2B-81C2-4959-989C-E5933F00CBE8}">
      <dgm:prSet/>
      <dgm:spPr/>
      <dgm:t>
        <a:bodyPr/>
        <a:lstStyle/>
        <a:p>
          <a:endParaRPr lang="en-US"/>
        </a:p>
      </dgm:t>
    </dgm:pt>
    <dgm:pt modelId="{C95C7650-4F13-465F-806C-977AAD02E9BE}">
      <dgm:prSet custT="1"/>
      <dgm:spPr/>
      <dgm:t>
        <a:bodyPr/>
        <a:lstStyle/>
        <a:p>
          <a:pPr rtl="0"/>
          <a:r>
            <a:rPr lang="en-US" sz="2400" dirty="0" smtClean="0"/>
            <a:t>Performed more work to help students than did their colleagues</a:t>
          </a:r>
          <a:endParaRPr lang="en-US" sz="2400" dirty="0"/>
        </a:p>
      </dgm:t>
    </dgm:pt>
    <dgm:pt modelId="{A451D05D-4FC2-497C-B85C-256A7E36E4AC}" type="parTrans" cxnId="{54460581-AA0D-42EC-BF9B-7694202EDA4A}">
      <dgm:prSet/>
      <dgm:spPr/>
      <dgm:t>
        <a:bodyPr/>
        <a:lstStyle/>
        <a:p>
          <a:endParaRPr lang="en-US"/>
        </a:p>
      </dgm:t>
    </dgm:pt>
    <dgm:pt modelId="{2D423ADF-AAAC-4C8E-9E81-6118BF78BA4F}" type="sibTrans" cxnId="{54460581-AA0D-42EC-BF9B-7694202EDA4A}">
      <dgm:prSet/>
      <dgm:spPr/>
      <dgm:t>
        <a:bodyPr/>
        <a:lstStyle/>
        <a:p>
          <a:endParaRPr lang="en-US"/>
        </a:p>
      </dgm:t>
    </dgm:pt>
    <dgm:pt modelId="{D529A145-4447-4AC1-8B62-19D86C8FEF4F}">
      <dgm:prSet phldrT="[Text]" custT="1"/>
      <dgm:spPr/>
      <dgm:t>
        <a:bodyPr/>
        <a:lstStyle/>
        <a:p>
          <a:pPr rtl="0"/>
          <a:r>
            <a:rPr lang="en-US" sz="3000" dirty="0" smtClean="0"/>
            <a:t>42%</a:t>
          </a:r>
          <a:endParaRPr lang="en-US" sz="3000" dirty="0"/>
        </a:p>
      </dgm:t>
    </dgm:pt>
    <dgm:pt modelId="{7EB0A170-F462-48F6-B318-A8E02E7801FA}" type="parTrans" cxnId="{A6D87EA6-10EC-4144-B11E-4409CA9E8951}">
      <dgm:prSet/>
      <dgm:spPr/>
      <dgm:t>
        <a:bodyPr/>
        <a:lstStyle/>
        <a:p>
          <a:endParaRPr lang="en-US"/>
        </a:p>
      </dgm:t>
    </dgm:pt>
    <dgm:pt modelId="{C5A91773-F7AC-444C-8347-8CF629158D0F}" type="sibTrans" cxnId="{A6D87EA6-10EC-4144-B11E-4409CA9E8951}">
      <dgm:prSet/>
      <dgm:spPr/>
      <dgm:t>
        <a:bodyPr/>
        <a:lstStyle/>
        <a:p>
          <a:endParaRPr lang="en-US"/>
        </a:p>
      </dgm:t>
    </dgm:pt>
    <dgm:pt modelId="{F5D0A047-C4A6-4B62-A2B0-1CCA3D1933F5}">
      <dgm:prSet custT="1"/>
      <dgm:spPr/>
      <dgm:t>
        <a:bodyPr/>
        <a:lstStyle/>
        <a:p>
          <a:pPr rtl="0"/>
          <a:r>
            <a:rPr lang="en-US" sz="2400" dirty="0" smtClean="0"/>
            <a:t>Burdened by service responsibilities beyond those of their colleagues with similar performance expectations</a:t>
          </a:r>
          <a:endParaRPr lang="en-US" sz="2400" dirty="0"/>
        </a:p>
      </dgm:t>
    </dgm:pt>
    <dgm:pt modelId="{CE636416-CE3E-45DE-9C2E-4E2DFB862FFB}" type="parTrans" cxnId="{C672B627-5BBB-4395-8205-F98930A8CDAD}">
      <dgm:prSet/>
      <dgm:spPr/>
      <dgm:t>
        <a:bodyPr/>
        <a:lstStyle/>
        <a:p>
          <a:endParaRPr lang="en-US"/>
        </a:p>
      </dgm:t>
    </dgm:pt>
    <dgm:pt modelId="{417F6654-D3F6-40CC-A1A0-CF587BEE69B3}" type="sibTrans" cxnId="{C672B627-5BBB-4395-8205-F98930A8CDAD}">
      <dgm:prSet/>
      <dgm:spPr/>
      <dgm:t>
        <a:bodyPr/>
        <a:lstStyle/>
        <a:p>
          <a:endParaRPr lang="en-US"/>
        </a:p>
      </dgm:t>
    </dgm:pt>
    <dgm:pt modelId="{104244B4-773B-4D2E-86EE-69EC7A0912C3}" type="pres">
      <dgm:prSet presAssocID="{AB327551-AFF6-428C-960A-532440BA30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C9196-0CCC-44C0-95D8-CA724A8F258C}" type="pres">
      <dgm:prSet presAssocID="{DC4C54A6-F056-4D27-AAB7-493B6C58AC60}" presName="composite" presStyleCnt="0"/>
      <dgm:spPr/>
    </dgm:pt>
    <dgm:pt modelId="{31C76CBA-C2E7-400E-9F03-B68CF2459CD7}" type="pres">
      <dgm:prSet presAssocID="{DC4C54A6-F056-4D27-AAB7-493B6C58AC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F6E9D-5138-4564-A80C-F85E43EBDE13}" type="pres">
      <dgm:prSet presAssocID="{DC4C54A6-F056-4D27-AAB7-493B6C58AC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4B0B7-80C0-4DA4-8272-05FC2C5A402F}" type="pres">
      <dgm:prSet presAssocID="{07576C98-4829-4DBB-AC98-91728C86C121}" presName="sp" presStyleCnt="0"/>
      <dgm:spPr/>
    </dgm:pt>
    <dgm:pt modelId="{C02794E9-BAA9-4611-82B8-9CC1786DF3B0}" type="pres">
      <dgm:prSet presAssocID="{790C726D-851A-4F0F-A6AC-E0B69F991775}" presName="composite" presStyleCnt="0"/>
      <dgm:spPr/>
    </dgm:pt>
    <dgm:pt modelId="{60B0BAAF-8CA4-4957-9164-FBA770BCEAEC}" type="pres">
      <dgm:prSet presAssocID="{790C726D-851A-4F0F-A6AC-E0B69F9917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EC31F-1792-4F3D-A737-09BD052F6B0B}" type="pres">
      <dgm:prSet presAssocID="{790C726D-851A-4F0F-A6AC-E0B69F991775}" presName="descendantText" presStyleLbl="alignAcc1" presStyleIdx="1" presStyleCnt="3" custScaleY="106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26CE1-D0DC-48A8-A27F-6ACD8840A12B}" type="pres">
      <dgm:prSet presAssocID="{BD7FE4A2-42ED-461E-BDB9-266DE051AE6B}" presName="sp" presStyleCnt="0"/>
      <dgm:spPr/>
    </dgm:pt>
    <dgm:pt modelId="{79A12942-902C-419C-8F71-4FE060E7B639}" type="pres">
      <dgm:prSet presAssocID="{D529A145-4447-4AC1-8B62-19D86C8FEF4F}" presName="composite" presStyleCnt="0"/>
      <dgm:spPr/>
    </dgm:pt>
    <dgm:pt modelId="{8DE7A26E-4E20-4BC9-A12C-F11CC0DC97B4}" type="pres">
      <dgm:prSet presAssocID="{D529A145-4447-4AC1-8B62-19D86C8FEF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44B38-F176-48BF-9E07-35B31386F807}" type="pres">
      <dgm:prSet presAssocID="{D529A145-4447-4AC1-8B62-19D86C8FEF4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023CA3-5A96-4DF7-9D8B-BF92675C9DE5}" srcId="{AB327551-AFF6-428C-960A-532440BA30A9}" destId="{790C726D-851A-4F0F-A6AC-E0B69F991775}" srcOrd="1" destOrd="0" parTransId="{5004E5AF-9B2D-46D5-A45F-DCBFB26B2D2A}" sibTransId="{BD7FE4A2-42ED-461E-BDB9-266DE051AE6B}"/>
    <dgm:cxn modelId="{34EEFD40-5707-4B4F-8EE7-4DA17E3514D1}" type="presOf" srcId="{A1F81EDB-441C-4035-BD18-92B27B1D9E4E}" destId="{A1EF6E9D-5138-4564-A80C-F85E43EBDE13}" srcOrd="0" destOrd="0" presId="urn:microsoft.com/office/officeart/2005/8/layout/chevron2"/>
    <dgm:cxn modelId="{C672B627-5BBB-4395-8205-F98930A8CDAD}" srcId="{D529A145-4447-4AC1-8B62-19D86C8FEF4F}" destId="{F5D0A047-C4A6-4B62-A2B0-1CCA3D1933F5}" srcOrd="0" destOrd="0" parTransId="{CE636416-CE3E-45DE-9C2E-4E2DFB862FFB}" sibTransId="{417F6654-D3F6-40CC-A1A0-CF587BEE69B3}"/>
    <dgm:cxn modelId="{A6D87EA6-10EC-4144-B11E-4409CA9E8951}" srcId="{AB327551-AFF6-428C-960A-532440BA30A9}" destId="{D529A145-4447-4AC1-8B62-19D86C8FEF4F}" srcOrd="2" destOrd="0" parTransId="{7EB0A170-F462-48F6-B318-A8E02E7801FA}" sibTransId="{C5A91773-F7AC-444C-8347-8CF629158D0F}"/>
    <dgm:cxn modelId="{9AB9DC7D-5570-40FB-903B-1DD10921E0CC}" type="presOf" srcId="{F5D0A047-C4A6-4B62-A2B0-1CCA3D1933F5}" destId="{66044B38-F176-48BF-9E07-35B31386F807}" srcOrd="0" destOrd="0" presId="urn:microsoft.com/office/officeart/2005/8/layout/chevron2"/>
    <dgm:cxn modelId="{A974E298-1A31-4597-96B4-90B7CED93103}" type="presOf" srcId="{C95C7650-4F13-465F-806C-977AAD02E9BE}" destId="{BD7EC31F-1792-4F3D-A737-09BD052F6B0B}" srcOrd="0" destOrd="0" presId="urn:microsoft.com/office/officeart/2005/8/layout/chevron2"/>
    <dgm:cxn modelId="{2A06A30C-2156-4662-A307-248D28DFDF09}" type="presOf" srcId="{D529A145-4447-4AC1-8B62-19D86C8FEF4F}" destId="{8DE7A26E-4E20-4BC9-A12C-F11CC0DC97B4}" srcOrd="0" destOrd="0" presId="urn:microsoft.com/office/officeart/2005/8/layout/chevron2"/>
    <dgm:cxn modelId="{A18D0D51-3CF7-41E6-9C4B-CC10BB4C911C}" type="presOf" srcId="{AB327551-AFF6-428C-960A-532440BA30A9}" destId="{104244B4-773B-4D2E-86EE-69EC7A0912C3}" srcOrd="0" destOrd="0" presId="urn:microsoft.com/office/officeart/2005/8/layout/chevron2"/>
    <dgm:cxn modelId="{2C27A1F0-8FA1-48CB-A24E-48A003293F72}" srcId="{AB327551-AFF6-428C-960A-532440BA30A9}" destId="{DC4C54A6-F056-4D27-AAB7-493B6C58AC60}" srcOrd="0" destOrd="0" parTransId="{5084525A-D9F5-4707-9655-435C79C42554}" sibTransId="{07576C98-4829-4DBB-AC98-91728C86C121}"/>
    <dgm:cxn modelId="{54460581-AA0D-42EC-BF9B-7694202EDA4A}" srcId="{790C726D-851A-4F0F-A6AC-E0B69F991775}" destId="{C95C7650-4F13-465F-806C-977AAD02E9BE}" srcOrd="0" destOrd="0" parTransId="{A451D05D-4FC2-497C-B85C-256A7E36E4AC}" sibTransId="{2D423ADF-AAAC-4C8E-9E81-6118BF78BA4F}"/>
    <dgm:cxn modelId="{C129EF2B-81C2-4959-989C-E5933F00CBE8}" srcId="{DC4C54A6-F056-4D27-AAB7-493B6C58AC60}" destId="{A1F81EDB-441C-4035-BD18-92B27B1D9E4E}" srcOrd="0" destOrd="0" parTransId="{B7B7D774-B91F-4986-AECE-C9EE6FDBBE3B}" sibTransId="{31E496CC-2074-4A8F-B879-EA8259806AA4}"/>
    <dgm:cxn modelId="{6C346146-C34F-4A36-BFEA-CBDBF424E05C}" type="presOf" srcId="{790C726D-851A-4F0F-A6AC-E0B69F991775}" destId="{60B0BAAF-8CA4-4957-9164-FBA770BCEAEC}" srcOrd="0" destOrd="0" presId="urn:microsoft.com/office/officeart/2005/8/layout/chevron2"/>
    <dgm:cxn modelId="{BB4B6265-C366-4C62-A247-28266A914406}" type="presOf" srcId="{DC4C54A6-F056-4D27-AAB7-493B6C58AC60}" destId="{31C76CBA-C2E7-400E-9F03-B68CF2459CD7}" srcOrd="0" destOrd="0" presId="urn:microsoft.com/office/officeart/2005/8/layout/chevron2"/>
    <dgm:cxn modelId="{C664A6EB-ED1B-4956-9BED-0D9836565A2B}" type="presParOf" srcId="{104244B4-773B-4D2E-86EE-69EC7A0912C3}" destId="{45EC9196-0CCC-44C0-95D8-CA724A8F258C}" srcOrd="0" destOrd="0" presId="urn:microsoft.com/office/officeart/2005/8/layout/chevron2"/>
    <dgm:cxn modelId="{CB7F11D8-0B18-4AF5-9468-08763251BFD6}" type="presParOf" srcId="{45EC9196-0CCC-44C0-95D8-CA724A8F258C}" destId="{31C76CBA-C2E7-400E-9F03-B68CF2459CD7}" srcOrd="0" destOrd="0" presId="urn:microsoft.com/office/officeart/2005/8/layout/chevron2"/>
    <dgm:cxn modelId="{EA53A038-E114-4F50-A21F-78826E10D353}" type="presParOf" srcId="{45EC9196-0CCC-44C0-95D8-CA724A8F258C}" destId="{A1EF6E9D-5138-4564-A80C-F85E43EBDE13}" srcOrd="1" destOrd="0" presId="urn:microsoft.com/office/officeart/2005/8/layout/chevron2"/>
    <dgm:cxn modelId="{6E70DE1A-4CB5-43F2-A24B-08E2BCB4BB2A}" type="presParOf" srcId="{104244B4-773B-4D2E-86EE-69EC7A0912C3}" destId="{6C94B0B7-80C0-4DA4-8272-05FC2C5A402F}" srcOrd="1" destOrd="0" presId="urn:microsoft.com/office/officeart/2005/8/layout/chevron2"/>
    <dgm:cxn modelId="{1C34FC01-DD7C-46C8-B41C-E05D9182ACF3}" type="presParOf" srcId="{104244B4-773B-4D2E-86EE-69EC7A0912C3}" destId="{C02794E9-BAA9-4611-82B8-9CC1786DF3B0}" srcOrd="2" destOrd="0" presId="urn:microsoft.com/office/officeart/2005/8/layout/chevron2"/>
    <dgm:cxn modelId="{F6848025-B6F0-476F-B7DD-F5708DEE7458}" type="presParOf" srcId="{C02794E9-BAA9-4611-82B8-9CC1786DF3B0}" destId="{60B0BAAF-8CA4-4957-9164-FBA770BCEAEC}" srcOrd="0" destOrd="0" presId="urn:microsoft.com/office/officeart/2005/8/layout/chevron2"/>
    <dgm:cxn modelId="{92AE60A3-6E07-4A00-90D6-0E57D662C9F4}" type="presParOf" srcId="{C02794E9-BAA9-4611-82B8-9CC1786DF3B0}" destId="{BD7EC31F-1792-4F3D-A737-09BD052F6B0B}" srcOrd="1" destOrd="0" presId="urn:microsoft.com/office/officeart/2005/8/layout/chevron2"/>
    <dgm:cxn modelId="{4FC92436-F2B1-4155-AAE3-19A65D5A4EAB}" type="presParOf" srcId="{104244B4-773B-4D2E-86EE-69EC7A0912C3}" destId="{5DB26CE1-D0DC-48A8-A27F-6ACD8840A12B}" srcOrd="3" destOrd="0" presId="urn:microsoft.com/office/officeart/2005/8/layout/chevron2"/>
    <dgm:cxn modelId="{9CEEE27A-00AB-4A84-B0E9-1700B3AC3FE5}" type="presParOf" srcId="{104244B4-773B-4D2E-86EE-69EC7A0912C3}" destId="{79A12942-902C-419C-8F71-4FE060E7B639}" srcOrd="4" destOrd="0" presId="urn:microsoft.com/office/officeart/2005/8/layout/chevron2"/>
    <dgm:cxn modelId="{E5FF0349-68E9-4F49-9764-B59EB4E38867}" type="presParOf" srcId="{79A12942-902C-419C-8F71-4FE060E7B639}" destId="{8DE7A26E-4E20-4BC9-A12C-F11CC0DC97B4}" srcOrd="0" destOrd="0" presId="urn:microsoft.com/office/officeart/2005/8/layout/chevron2"/>
    <dgm:cxn modelId="{F41842F6-0AE1-41F0-B782-17CEA4601765}" type="presParOf" srcId="{79A12942-902C-419C-8F71-4FE060E7B639}" destId="{66044B38-F176-48BF-9E07-35B31386F807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Lack of respect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6D9F9BA7-955F-4EF8-9BEE-889A71991B4B}" type="presOf" srcId="{0F0A6564-55B8-4F22-A3A1-928BDAF2377A}" destId="{3DAB70C3-99ED-4529-8B82-1F319AEFB2A6}" srcOrd="0" destOrd="0" presId="urn:microsoft.com/office/officeart/2008/layout/LinedList"/>
    <dgm:cxn modelId="{12110183-9ECE-4CBE-B440-ECCD445645E1}" type="presOf" srcId="{621B4EF2-251C-43D9-9CAE-33F9C9056B2E}" destId="{EF46ED5B-4A7D-4549-8723-93CA9EBBBB29}" srcOrd="0" destOrd="0" presId="urn:microsoft.com/office/officeart/2008/layout/LinedList"/>
    <dgm:cxn modelId="{2C82849E-16E0-4050-AB52-F28274B4760C}" type="presParOf" srcId="{3DAB70C3-99ED-4529-8B82-1F319AEFB2A6}" destId="{28BC425F-8257-46AE-BE6D-55CF5871758D}" srcOrd="0" destOrd="0" presId="urn:microsoft.com/office/officeart/2008/layout/LinedList"/>
    <dgm:cxn modelId="{A45C2687-CD62-4BA2-ACBF-FE2044486E49}" type="presParOf" srcId="{3DAB70C3-99ED-4529-8B82-1F319AEFB2A6}" destId="{54085064-F5AD-43DD-BEB7-89738CF0C390}" srcOrd="1" destOrd="0" presId="urn:microsoft.com/office/officeart/2008/layout/LinedList"/>
    <dgm:cxn modelId="{80462C84-F725-43D9-A510-62841E58C7FF}" type="presParOf" srcId="{54085064-F5AD-43DD-BEB7-89738CF0C390}" destId="{EF46ED5B-4A7D-4549-8723-93CA9EBBBB29}" srcOrd="0" destOrd="0" presId="urn:microsoft.com/office/officeart/2008/layout/LinedList"/>
    <dgm:cxn modelId="{3FDA0D37-5156-4408-B979-1178A0404783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Difficulty balancing research, service, and teaching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35D0035F-4186-4EB6-A1D0-1D3545374071}" type="presOf" srcId="{621B4EF2-251C-43D9-9CAE-33F9C9056B2E}" destId="{EF46ED5B-4A7D-4549-8723-93CA9EBBBB29}" srcOrd="0" destOrd="0" presId="urn:microsoft.com/office/officeart/2008/layout/LinedList"/>
    <dgm:cxn modelId="{A4C0C438-002F-4100-925F-19C0C8A32984}" type="presOf" srcId="{0F0A6564-55B8-4F22-A3A1-928BDAF2377A}" destId="{3DAB70C3-99ED-4529-8B82-1F319AEFB2A6}" srcOrd="0" destOrd="0" presId="urn:microsoft.com/office/officeart/2008/layout/LinedList"/>
    <dgm:cxn modelId="{D148587E-FFD7-48E4-9037-68C77283D75F}" type="presParOf" srcId="{3DAB70C3-99ED-4529-8B82-1F319AEFB2A6}" destId="{28BC425F-8257-46AE-BE6D-55CF5871758D}" srcOrd="0" destOrd="0" presId="urn:microsoft.com/office/officeart/2008/layout/LinedList"/>
    <dgm:cxn modelId="{9B6C8365-8A14-4596-A4E0-1D269C8A953F}" type="presParOf" srcId="{3DAB70C3-99ED-4529-8B82-1F319AEFB2A6}" destId="{54085064-F5AD-43DD-BEB7-89738CF0C390}" srcOrd="1" destOrd="0" presId="urn:microsoft.com/office/officeart/2008/layout/LinedList"/>
    <dgm:cxn modelId="{C93F85AB-D4BF-447A-9C67-DB8493075D71}" type="presParOf" srcId="{54085064-F5AD-43DD-BEB7-89738CF0C390}" destId="{EF46ED5B-4A7D-4549-8723-93CA9EBBBB29}" srcOrd="0" destOrd="0" presId="urn:microsoft.com/office/officeart/2008/layout/LinedList"/>
    <dgm:cxn modelId="{4075FE55-072E-4250-9163-D823AD3B5DA8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Unclear tenure and promotion process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8BF624D6-3AAD-4A9B-92E1-6BE752572EA4}" type="presOf" srcId="{621B4EF2-251C-43D9-9CAE-33F9C9056B2E}" destId="{EF46ED5B-4A7D-4549-8723-93CA9EBBBB29}" srcOrd="0" destOrd="0" presId="urn:microsoft.com/office/officeart/2008/layout/LinedList"/>
    <dgm:cxn modelId="{94993573-8B26-4077-9ED3-C4C8775EBEBB}" type="presOf" srcId="{0F0A6564-55B8-4F22-A3A1-928BDAF2377A}" destId="{3DAB70C3-99ED-4529-8B82-1F319AEFB2A6}" srcOrd="0" destOrd="0" presId="urn:microsoft.com/office/officeart/2008/layout/LinedList"/>
    <dgm:cxn modelId="{F234F129-3514-4045-8493-4C9046AD2D9A}" type="presParOf" srcId="{3DAB70C3-99ED-4529-8B82-1F319AEFB2A6}" destId="{28BC425F-8257-46AE-BE6D-55CF5871758D}" srcOrd="0" destOrd="0" presId="urn:microsoft.com/office/officeart/2008/layout/LinedList"/>
    <dgm:cxn modelId="{633DAA42-B0AF-496B-A3F7-ECDD8FAB2E7C}" type="presParOf" srcId="{3DAB70C3-99ED-4529-8B82-1F319AEFB2A6}" destId="{54085064-F5AD-43DD-BEB7-89738CF0C390}" srcOrd="1" destOrd="0" presId="urn:microsoft.com/office/officeart/2008/layout/LinedList"/>
    <dgm:cxn modelId="{389E96FF-F6AC-45DE-8C03-B5FCB93A8F8E}" type="presParOf" srcId="{54085064-F5AD-43DD-BEB7-89738CF0C390}" destId="{EF46ED5B-4A7D-4549-8723-93CA9EBBBB29}" srcOrd="0" destOrd="0" presId="urn:microsoft.com/office/officeart/2008/layout/LinedList"/>
    <dgm:cxn modelId="{74F182A2-988C-43FB-A792-6D46387E6DC8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78FE2A6-7535-43E6-B28C-2C4C5CD45A9A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E58C8CF-7A3D-4ACB-80F9-5534AB4B2B18}">
      <dgm:prSet custT="1"/>
      <dgm:spPr/>
      <dgm:t>
        <a:bodyPr/>
        <a:lstStyle/>
        <a:p>
          <a:pPr rtl="0"/>
          <a:endParaRPr lang="en-US" sz="1800" dirty="0" smtClean="0"/>
        </a:p>
        <a:p>
          <a:r>
            <a:rPr lang="en-US" sz="1800" dirty="0" smtClean="0"/>
            <a:t>92% agreed that research was valued by UF</a:t>
          </a:r>
          <a:endParaRPr lang="en-US" sz="1800" dirty="0"/>
        </a:p>
      </dgm:t>
    </dgm:pt>
    <dgm:pt modelId="{F77D3544-AA56-48D9-BE8E-444ECA4EDA90}" type="parTrans" cxnId="{E3FFE57B-831F-4A81-A441-EFD6ABA9A7C1}">
      <dgm:prSet/>
      <dgm:spPr/>
      <dgm:t>
        <a:bodyPr/>
        <a:lstStyle/>
        <a:p>
          <a:endParaRPr lang="en-US" sz="2000"/>
        </a:p>
      </dgm:t>
    </dgm:pt>
    <dgm:pt modelId="{930E1E8C-552D-47FA-9327-EC1A60B4CF5C}" type="sibTrans" cxnId="{E3FFE57B-831F-4A81-A441-EFD6ABA9A7C1}">
      <dgm:prSet/>
      <dgm:spPr/>
      <dgm:t>
        <a:bodyPr/>
        <a:lstStyle/>
        <a:p>
          <a:endParaRPr lang="en-US" sz="2000"/>
        </a:p>
      </dgm:t>
    </dgm:pt>
    <dgm:pt modelId="{588377AE-A811-4856-BA74-41FA108D4D62}">
      <dgm:prSet custT="1"/>
      <dgm:spPr/>
      <dgm:t>
        <a:bodyPr/>
        <a:lstStyle/>
        <a:p>
          <a:pPr rtl="0"/>
          <a:r>
            <a:rPr lang="en-US" sz="1800" dirty="0" smtClean="0"/>
            <a:t>73% agreed that teaching was valued by UF</a:t>
          </a:r>
          <a:endParaRPr lang="en-US" sz="1800" dirty="0"/>
        </a:p>
      </dgm:t>
    </dgm:pt>
    <dgm:pt modelId="{DBA512AE-A310-4728-9B35-D7EEF72C0CC9}" type="parTrans" cxnId="{157D4EC0-1A03-4D96-B508-6F4BA51FDCFC}">
      <dgm:prSet/>
      <dgm:spPr/>
      <dgm:t>
        <a:bodyPr/>
        <a:lstStyle/>
        <a:p>
          <a:endParaRPr lang="en-US" sz="2000"/>
        </a:p>
      </dgm:t>
    </dgm:pt>
    <dgm:pt modelId="{23B4424C-B37F-4253-8717-C72C09509BDB}" type="sibTrans" cxnId="{157D4EC0-1A03-4D96-B508-6F4BA51FDCFC}">
      <dgm:prSet/>
      <dgm:spPr/>
      <dgm:t>
        <a:bodyPr/>
        <a:lstStyle/>
        <a:p>
          <a:endParaRPr lang="en-US" sz="2000"/>
        </a:p>
      </dgm:t>
    </dgm:pt>
    <dgm:pt modelId="{3F42BE71-3C8B-415A-A1A7-B1EDBF6B97E2}">
      <dgm:prSet custT="1"/>
      <dgm:spPr/>
      <dgm:t>
        <a:bodyPr/>
        <a:lstStyle/>
        <a:p>
          <a:r>
            <a:rPr lang="en-US" sz="1800" dirty="0" smtClean="0"/>
            <a:t>76% believed that clear expectations existed of their responsibilities</a:t>
          </a:r>
          <a:endParaRPr lang="en-US" sz="1800" dirty="0"/>
        </a:p>
      </dgm:t>
    </dgm:pt>
    <dgm:pt modelId="{ECC632AA-FD2D-4EFE-B6C9-A0CE2D19BAF4}" type="sibTrans" cxnId="{E8DA0EB0-6874-4654-98A6-7EAD257EDB7B}">
      <dgm:prSet/>
      <dgm:spPr/>
      <dgm:t>
        <a:bodyPr/>
        <a:lstStyle/>
        <a:p>
          <a:endParaRPr lang="en-US"/>
        </a:p>
      </dgm:t>
    </dgm:pt>
    <dgm:pt modelId="{BFF37F2F-F270-4B0D-BEF6-6A5BD1FA5AC4}" type="parTrans" cxnId="{E8DA0EB0-6874-4654-98A6-7EAD257EDB7B}">
      <dgm:prSet/>
      <dgm:spPr/>
      <dgm:t>
        <a:bodyPr/>
        <a:lstStyle/>
        <a:p>
          <a:endParaRPr lang="en-US"/>
        </a:p>
      </dgm:t>
    </dgm:pt>
    <dgm:pt modelId="{FC23A6FE-DAAF-46D6-AE2E-C6EDA1D4C683}" type="pres">
      <dgm:prSet presAssocID="{678FE2A6-7535-43E6-B28C-2C4C5CD45A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8470A-69D4-4E0B-881B-1237E46286E3}" type="pres">
      <dgm:prSet presAssocID="{678FE2A6-7535-43E6-B28C-2C4C5CD45A9A}" presName="arrow" presStyleLbl="bgShp" presStyleIdx="0" presStyleCnt="1"/>
      <dgm:spPr>
        <a:solidFill>
          <a:schemeClr val="accent2"/>
        </a:solidFill>
      </dgm:spPr>
    </dgm:pt>
    <dgm:pt modelId="{0F62C5E1-1FA9-4B97-9B53-D37FA2B250EC}" type="pres">
      <dgm:prSet presAssocID="{678FE2A6-7535-43E6-B28C-2C4C5CD45A9A}" presName="points" presStyleCnt="0"/>
      <dgm:spPr/>
    </dgm:pt>
    <dgm:pt modelId="{EE597940-5E96-4BDF-B2DD-04BB1955AD26}" type="pres">
      <dgm:prSet presAssocID="{CE58C8CF-7A3D-4ACB-80F9-5534AB4B2B18}" presName="compositeA" presStyleCnt="0"/>
      <dgm:spPr/>
    </dgm:pt>
    <dgm:pt modelId="{51088196-5006-4558-AE0D-E00D15E2E31A}" type="pres">
      <dgm:prSet presAssocID="{CE58C8CF-7A3D-4ACB-80F9-5534AB4B2B18}" presName="textA" presStyleLbl="revTx" presStyleIdx="0" presStyleCnt="3" custScaleX="752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8DD9A-6C73-4439-AE42-75867A719C91}" type="pres">
      <dgm:prSet presAssocID="{CE58C8CF-7A3D-4ACB-80F9-5534AB4B2B18}" presName="circleA" presStyleLbl="node1" presStyleIdx="0" presStyleCnt="3"/>
      <dgm:spPr/>
    </dgm:pt>
    <dgm:pt modelId="{0CCCA7BC-AF88-433A-8E03-8351511B5DA9}" type="pres">
      <dgm:prSet presAssocID="{CE58C8CF-7A3D-4ACB-80F9-5534AB4B2B18}" presName="spaceA" presStyleCnt="0"/>
      <dgm:spPr/>
    </dgm:pt>
    <dgm:pt modelId="{2FB6F271-75C4-4078-A41B-D52F5E05BD16}" type="pres">
      <dgm:prSet presAssocID="{930E1E8C-552D-47FA-9327-EC1A60B4CF5C}" presName="space" presStyleCnt="0"/>
      <dgm:spPr/>
    </dgm:pt>
    <dgm:pt modelId="{F0B48316-C14F-40B5-AD1D-B26B0032296C}" type="pres">
      <dgm:prSet presAssocID="{588377AE-A811-4856-BA74-41FA108D4D62}" presName="compositeB" presStyleCnt="0"/>
      <dgm:spPr/>
    </dgm:pt>
    <dgm:pt modelId="{088E6F6E-1FDD-485D-B35C-E05FEB8C72FF}" type="pres">
      <dgm:prSet presAssocID="{588377AE-A811-4856-BA74-41FA108D4D62}" presName="textB" presStyleLbl="revTx" presStyleIdx="1" presStyleCnt="3" custScaleX="662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4C1D-7F58-4345-BD98-05D84A6329E5}" type="pres">
      <dgm:prSet presAssocID="{588377AE-A811-4856-BA74-41FA108D4D62}" presName="circleB" presStyleLbl="node1" presStyleIdx="1" presStyleCnt="3"/>
      <dgm:spPr/>
    </dgm:pt>
    <dgm:pt modelId="{E6FCDC57-1EEF-47BE-91E6-D5F604D0E6C5}" type="pres">
      <dgm:prSet presAssocID="{588377AE-A811-4856-BA74-41FA108D4D62}" presName="spaceB" presStyleCnt="0"/>
      <dgm:spPr/>
    </dgm:pt>
    <dgm:pt modelId="{46BF0A84-7CAA-462F-8BD1-9AA4119D2DFF}" type="pres">
      <dgm:prSet presAssocID="{23B4424C-B37F-4253-8717-C72C09509BDB}" presName="space" presStyleCnt="0"/>
      <dgm:spPr/>
    </dgm:pt>
    <dgm:pt modelId="{96400F79-6A70-4D93-9319-250E6D05C12F}" type="pres">
      <dgm:prSet presAssocID="{3F42BE71-3C8B-415A-A1A7-B1EDBF6B97E2}" presName="compositeA" presStyleCnt="0"/>
      <dgm:spPr/>
    </dgm:pt>
    <dgm:pt modelId="{9136CA3B-7E9B-4747-B3CB-FED9C2AAEFD7}" type="pres">
      <dgm:prSet presAssocID="{3F42BE71-3C8B-415A-A1A7-B1EDBF6B97E2}" presName="textA" presStyleLbl="revTx" presStyleIdx="2" presStyleCnt="3" custScaleX="670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39648-2BF1-43EF-B7CC-96114B7C55B0}" type="pres">
      <dgm:prSet presAssocID="{3F42BE71-3C8B-415A-A1A7-B1EDBF6B97E2}" presName="circleA" presStyleLbl="node1" presStyleIdx="2" presStyleCnt="3"/>
      <dgm:spPr/>
    </dgm:pt>
    <dgm:pt modelId="{CA7BBF6B-68D4-4A2D-BF88-AAD7117314BC}" type="pres">
      <dgm:prSet presAssocID="{3F42BE71-3C8B-415A-A1A7-B1EDBF6B97E2}" presName="spaceA" presStyleCnt="0"/>
      <dgm:spPr/>
    </dgm:pt>
  </dgm:ptLst>
  <dgm:cxnLst>
    <dgm:cxn modelId="{43DFF7E1-5CC7-493E-8A56-724778F3C505}" type="presOf" srcId="{CE58C8CF-7A3D-4ACB-80F9-5534AB4B2B18}" destId="{51088196-5006-4558-AE0D-E00D15E2E31A}" srcOrd="0" destOrd="0" presId="urn:microsoft.com/office/officeart/2005/8/layout/hProcess11"/>
    <dgm:cxn modelId="{4E5E1251-504F-45AB-BEE1-8B4F1B7F4ED2}" type="presOf" srcId="{588377AE-A811-4856-BA74-41FA108D4D62}" destId="{088E6F6E-1FDD-485D-B35C-E05FEB8C72FF}" srcOrd="0" destOrd="0" presId="urn:microsoft.com/office/officeart/2005/8/layout/hProcess11"/>
    <dgm:cxn modelId="{DE5DA243-54BE-4A3A-8467-31D315877B30}" type="presOf" srcId="{3F42BE71-3C8B-415A-A1A7-B1EDBF6B97E2}" destId="{9136CA3B-7E9B-4747-B3CB-FED9C2AAEFD7}" srcOrd="0" destOrd="0" presId="urn:microsoft.com/office/officeart/2005/8/layout/hProcess11"/>
    <dgm:cxn modelId="{157D4EC0-1A03-4D96-B508-6F4BA51FDCFC}" srcId="{678FE2A6-7535-43E6-B28C-2C4C5CD45A9A}" destId="{588377AE-A811-4856-BA74-41FA108D4D62}" srcOrd="1" destOrd="0" parTransId="{DBA512AE-A310-4728-9B35-D7EEF72C0CC9}" sibTransId="{23B4424C-B37F-4253-8717-C72C09509BDB}"/>
    <dgm:cxn modelId="{E8DA0EB0-6874-4654-98A6-7EAD257EDB7B}" srcId="{678FE2A6-7535-43E6-B28C-2C4C5CD45A9A}" destId="{3F42BE71-3C8B-415A-A1A7-B1EDBF6B97E2}" srcOrd="2" destOrd="0" parTransId="{BFF37F2F-F270-4B0D-BEF6-6A5BD1FA5AC4}" sibTransId="{ECC632AA-FD2D-4EFE-B6C9-A0CE2D19BAF4}"/>
    <dgm:cxn modelId="{AE597D6E-F604-4465-A657-1807DF418F31}" type="presOf" srcId="{678FE2A6-7535-43E6-B28C-2C4C5CD45A9A}" destId="{FC23A6FE-DAAF-46D6-AE2E-C6EDA1D4C683}" srcOrd="0" destOrd="0" presId="urn:microsoft.com/office/officeart/2005/8/layout/hProcess11"/>
    <dgm:cxn modelId="{E3FFE57B-831F-4A81-A441-EFD6ABA9A7C1}" srcId="{678FE2A6-7535-43E6-B28C-2C4C5CD45A9A}" destId="{CE58C8CF-7A3D-4ACB-80F9-5534AB4B2B18}" srcOrd="0" destOrd="0" parTransId="{F77D3544-AA56-48D9-BE8E-444ECA4EDA90}" sibTransId="{930E1E8C-552D-47FA-9327-EC1A60B4CF5C}"/>
    <dgm:cxn modelId="{5CDBB355-981F-4A8C-BA31-88FB46CF3C79}" type="presParOf" srcId="{FC23A6FE-DAAF-46D6-AE2E-C6EDA1D4C683}" destId="{65C8470A-69D4-4E0B-881B-1237E46286E3}" srcOrd="0" destOrd="0" presId="urn:microsoft.com/office/officeart/2005/8/layout/hProcess11"/>
    <dgm:cxn modelId="{AAD9FBE2-8BC9-4589-9CD5-AF6F54F91C41}" type="presParOf" srcId="{FC23A6FE-DAAF-46D6-AE2E-C6EDA1D4C683}" destId="{0F62C5E1-1FA9-4B97-9B53-D37FA2B250EC}" srcOrd="1" destOrd="0" presId="urn:microsoft.com/office/officeart/2005/8/layout/hProcess11"/>
    <dgm:cxn modelId="{BECBE0A1-A043-4F0C-8132-BA3283CD485D}" type="presParOf" srcId="{0F62C5E1-1FA9-4B97-9B53-D37FA2B250EC}" destId="{EE597940-5E96-4BDF-B2DD-04BB1955AD26}" srcOrd="0" destOrd="0" presId="urn:microsoft.com/office/officeart/2005/8/layout/hProcess11"/>
    <dgm:cxn modelId="{A3AC65FD-8391-4FED-9826-876D8597B980}" type="presParOf" srcId="{EE597940-5E96-4BDF-B2DD-04BB1955AD26}" destId="{51088196-5006-4558-AE0D-E00D15E2E31A}" srcOrd="0" destOrd="0" presId="urn:microsoft.com/office/officeart/2005/8/layout/hProcess11"/>
    <dgm:cxn modelId="{60C38C77-8F1D-4F1B-8C14-A9254D516470}" type="presParOf" srcId="{EE597940-5E96-4BDF-B2DD-04BB1955AD26}" destId="{C9B8DD9A-6C73-4439-AE42-75867A719C91}" srcOrd="1" destOrd="0" presId="urn:microsoft.com/office/officeart/2005/8/layout/hProcess11"/>
    <dgm:cxn modelId="{41E1B11D-1580-401F-A30E-5DA48992075F}" type="presParOf" srcId="{EE597940-5E96-4BDF-B2DD-04BB1955AD26}" destId="{0CCCA7BC-AF88-433A-8E03-8351511B5DA9}" srcOrd="2" destOrd="0" presId="urn:microsoft.com/office/officeart/2005/8/layout/hProcess11"/>
    <dgm:cxn modelId="{F158064E-44BE-47C1-9B1A-88E6D96FF4E0}" type="presParOf" srcId="{0F62C5E1-1FA9-4B97-9B53-D37FA2B250EC}" destId="{2FB6F271-75C4-4078-A41B-D52F5E05BD16}" srcOrd="1" destOrd="0" presId="urn:microsoft.com/office/officeart/2005/8/layout/hProcess11"/>
    <dgm:cxn modelId="{F8591641-86D9-4080-989B-A0D2972173CB}" type="presParOf" srcId="{0F62C5E1-1FA9-4B97-9B53-D37FA2B250EC}" destId="{F0B48316-C14F-40B5-AD1D-B26B0032296C}" srcOrd="2" destOrd="0" presId="urn:microsoft.com/office/officeart/2005/8/layout/hProcess11"/>
    <dgm:cxn modelId="{EA1EDA61-6A02-4622-B350-E803CC32B151}" type="presParOf" srcId="{F0B48316-C14F-40B5-AD1D-B26B0032296C}" destId="{088E6F6E-1FDD-485D-B35C-E05FEB8C72FF}" srcOrd="0" destOrd="0" presId="urn:microsoft.com/office/officeart/2005/8/layout/hProcess11"/>
    <dgm:cxn modelId="{AE2ADB32-064A-4BCC-9587-E07471BB95B3}" type="presParOf" srcId="{F0B48316-C14F-40B5-AD1D-B26B0032296C}" destId="{FEFD4C1D-7F58-4345-BD98-05D84A6329E5}" srcOrd="1" destOrd="0" presId="urn:microsoft.com/office/officeart/2005/8/layout/hProcess11"/>
    <dgm:cxn modelId="{A25FA663-3209-4997-B551-263F7780CC43}" type="presParOf" srcId="{F0B48316-C14F-40B5-AD1D-B26B0032296C}" destId="{E6FCDC57-1EEF-47BE-91E6-D5F604D0E6C5}" srcOrd="2" destOrd="0" presId="urn:microsoft.com/office/officeart/2005/8/layout/hProcess11"/>
    <dgm:cxn modelId="{266B39BB-2CCC-4EAD-ADFF-F575DB149497}" type="presParOf" srcId="{0F62C5E1-1FA9-4B97-9B53-D37FA2B250EC}" destId="{46BF0A84-7CAA-462F-8BD1-9AA4119D2DFF}" srcOrd="3" destOrd="0" presId="urn:microsoft.com/office/officeart/2005/8/layout/hProcess11"/>
    <dgm:cxn modelId="{6800EBC2-7850-4F99-A199-D67EC397469A}" type="presParOf" srcId="{0F62C5E1-1FA9-4B97-9B53-D37FA2B250EC}" destId="{96400F79-6A70-4D93-9319-250E6D05C12F}" srcOrd="4" destOrd="0" presId="urn:microsoft.com/office/officeart/2005/8/layout/hProcess11"/>
    <dgm:cxn modelId="{18297F42-DD2A-4AEC-969F-D57E94557192}" type="presParOf" srcId="{96400F79-6A70-4D93-9319-250E6D05C12F}" destId="{9136CA3B-7E9B-4747-B3CB-FED9C2AAEFD7}" srcOrd="0" destOrd="0" presId="urn:microsoft.com/office/officeart/2005/8/layout/hProcess11"/>
    <dgm:cxn modelId="{C8C01476-4A6E-4EFC-82FE-ACDC52D82BCB}" type="presParOf" srcId="{96400F79-6A70-4D93-9319-250E6D05C12F}" destId="{4C339648-2BF1-43EF-B7CC-96114B7C55B0}" srcOrd="1" destOrd="0" presId="urn:microsoft.com/office/officeart/2005/8/layout/hProcess11"/>
    <dgm:cxn modelId="{E924B4DC-0BDE-4A47-8D39-D16C2BFFDC2D}" type="presParOf" srcId="{96400F79-6A70-4D93-9319-250E6D05C12F}" destId="{CA7BBF6B-68D4-4A2D-BF88-AAD7117314B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B327551-AFF6-428C-960A-532440BA30A9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4C54A6-F056-4D27-AAB7-493B6C58AC60}">
      <dgm:prSet phldrT="[Text]" custT="1"/>
      <dgm:spPr/>
      <dgm:t>
        <a:bodyPr/>
        <a:lstStyle/>
        <a:p>
          <a:pPr rtl="0"/>
          <a:r>
            <a:rPr lang="en-US" sz="3000" dirty="0" smtClean="0"/>
            <a:t> 48%</a:t>
          </a:r>
          <a:endParaRPr lang="en-US" sz="3000" dirty="0"/>
        </a:p>
      </dgm:t>
    </dgm:pt>
    <dgm:pt modelId="{5084525A-D9F5-4707-9655-435C79C42554}" type="parTrans" cxnId="{2C27A1F0-8FA1-48CB-A24E-48A003293F72}">
      <dgm:prSet/>
      <dgm:spPr/>
      <dgm:t>
        <a:bodyPr/>
        <a:lstStyle/>
        <a:p>
          <a:endParaRPr lang="en-US" sz="2600"/>
        </a:p>
      </dgm:t>
    </dgm:pt>
    <dgm:pt modelId="{07576C98-4829-4DBB-AC98-91728C86C121}" type="sibTrans" cxnId="{2C27A1F0-8FA1-48CB-A24E-48A003293F72}">
      <dgm:prSet/>
      <dgm:spPr/>
      <dgm:t>
        <a:bodyPr/>
        <a:lstStyle/>
        <a:p>
          <a:endParaRPr lang="en-US" sz="2600"/>
        </a:p>
      </dgm:t>
    </dgm:pt>
    <dgm:pt modelId="{790C726D-851A-4F0F-A6AC-E0B69F991775}">
      <dgm:prSet phldrT="[Text]" custT="1"/>
      <dgm:spPr/>
      <dgm:t>
        <a:bodyPr/>
        <a:lstStyle/>
        <a:p>
          <a:pPr rtl="0"/>
          <a:r>
            <a:rPr lang="en-US" sz="3000" dirty="0" smtClean="0"/>
            <a:t>40%</a:t>
          </a:r>
          <a:endParaRPr lang="en-US" sz="3000" dirty="0"/>
        </a:p>
      </dgm:t>
    </dgm:pt>
    <dgm:pt modelId="{5004E5AF-9B2D-46D5-A45F-DCBFB26B2D2A}" type="parTrans" cxnId="{F2023CA3-5A96-4DF7-9D8B-BF92675C9DE5}">
      <dgm:prSet/>
      <dgm:spPr/>
      <dgm:t>
        <a:bodyPr/>
        <a:lstStyle/>
        <a:p>
          <a:endParaRPr lang="en-US" sz="2600"/>
        </a:p>
      </dgm:t>
    </dgm:pt>
    <dgm:pt modelId="{BD7FE4A2-42ED-461E-BDB9-266DE051AE6B}" type="sibTrans" cxnId="{F2023CA3-5A96-4DF7-9D8B-BF92675C9DE5}">
      <dgm:prSet/>
      <dgm:spPr/>
      <dgm:t>
        <a:bodyPr/>
        <a:lstStyle/>
        <a:p>
          <a:endParaRPr lang="en-US" sz="2600"/>
        </a:p>
      </dgm:t>
    </dgm:pt>
    <dgm:pt modelId="{A1F81EDB-441C-4035-BD18-92B27B1D9E4E}">
      <dgm:prSet custT="1"/>
      <dgm:spPr/>
      <dgm:t>
        <a:bodyPr/>
        <a:lstStyle/>
        <a:p>
          <a:r>
            <a:rPr lang="en-US" sz="2400" dirty="0" smtClean="0"/>
            <a:t>Felt pressured to do extra work that was uncompensated</a:t>
          </a:r>
          <a:endParaRPr lang="en-US" sz="2400" dirty="0"/>
        </a:p>
      </dgm:t>
    </dgm:pt>
    <dgm:pt modelId="{B7B7D774-B91F-4986-AECE-C9EE6FDBBE3B}" type="parTrans" cxnId="{C129EF2B-81C2-4959-989C-E5933F00CBE8}">
      <dgm:prSet/>
      <dgm:spPr/>
      <dgm:t>
        <a:bodyPr/>
        <a:lstStyle/>
        <a:p>
          <a:endParaRPr lang="en-US"/>
        </a:p>
      </dgm:t>
    </dgm:pt>
    <dgm:pt modelId="{31E496CC-2074-4A8F-B879-EA8259806AA4}" type="sibTrans" cxnId="{C129EF2B-81C2-4959-989C-E5933F00CBE8}">
      <dgm:prSet/>
      <dgm:spPr/>
      <dgm:t>
        <a:bodyPr/>
        <a:lstStyle/>
        <a:p>
          <a:endParaRPr lang="en-US"/>
        </a:p>
      </dgm:t>
    </dgm:pt>
    <dgm:pt modelId="{C95C7650-4F13-465F-806C-977AAD02E9BE}">
      <dgm:prSet custT="1"/>
      <dgm:spPr/>
      <dgm:t>
        <a:bodyPr/>
        <a:lstStyle/>
        <a:p>
          <a:pPr rtl="0"/>
          <a:r>
            <a:rPr lang="en-US" sz="2400" dirty="0" smtClean="0"/>
            <a:t>Believed that they performed more work to help students than did their colleagues</a:t>
          </a:r>
          <a:endParaRPr lang="en-US" sz="2400" dirty="0"/>
        </a:p>
      </dgm:t>
    </dgm:pt>
    <dgm:pt modelId="{A451D05D-4FC2-497C-B85C-256A7E36E4AC}" type="parTrans" cxnId="{54460581-AA0D-42EC-BF9B-7694202EDA4A}">
      <dgm:prSet/>
      <dgm:spPr/>
      <dgm:t>
        <a:bodyPr/>
        <a:lstStyle/>
        <a:p>
          <a:endParaRPr lang="en-US"/>
        </a:p>
      </dgm:t>
    </dgm:pt>
    <dgm:pt modelId="{2D423ADF-AAAC-4C8E-9E81-6118BF78BA4F}" type="sibTrans" cxnId="{54460581-AA0D-42EC-BF9B-7694202EDA4A}">
      <dgm:prSet/>
      <dgm:spPr/>
      <dgm:t>
        <a:bodyPr/>
        <a:lstStyle/>
        <a:p>
          <a:endParaRPr lang="en-US"/>
        </a:p>
      </dgm:t>
    </dgm:pt>
    <dgm:pt modelId="{D529A145-4447-4AC1-8B62-19D86C8FEF4F}">
      <dgm:prSet phldrT="[Text]" custT="1"/>
      <dgm:spPr/>
      <dgm:t>
        <a:bodyPr/>
        <a:lstStyle/>
        <a:p>
          <a:pPr rtl="0"/>
          <a:r>
            <a:rPr lang="en-US" sz="3000" dirty="0" smtClean="0"/>
            <a:t>38%</a:t>
          </a:r>
          <a:endParaRPr lang="en-US" sz="3000" dirty="0"/>
        </a:p>
      </dgm:t>
    </dgm:pt>
    <dgm:pt modelId="{7EB0A170-F462-48F6-B318-A8E02E7801FA}" type="parTrans" cxnId="{A6D87EA6-10EC-4144-B11E-4409CA9E8951}">
      <dgm:prSet/>
      <dgm:spPr/>
      <dgm:t>
        <a:bodyPr/>
        <a:lstStyle/>
        <a:p>
          <a:endParaRPr lang="en-US"/>
        </a:p>
      </dgm:t>
    </dgm:pt>
    <dgm:pt modelId="{C5A91773-F7AC-444C-8347-8CF629158D0F}" type="sibTrans" cxnId="{A6D87EA6-10EC-4144-B11E-4409CA9E8951}">
      <dgm:prSet/>
      <dgm:spPr/>
      <dgm:t>
        <a:bodyPr/>
        <a:lstStyle/>
        <a:p>
          <a:endParaRPr lang="en-US"/>
        </a:p>
      </dgm:t>
    </dgm:pt>
    <dgm:pt modelId="{F5D0A047-C4A6-4B62-A2B0-1CCA3D1933F5}">
      <dgm:prSet custT="1"/>
      <dgm:spPr/>
      <dgm:t>
        <a:bodyPr/>
        <a:lstStyle/>
        <a:p>
          <a:pPr rtl="0"/>
          <a:r>
            <a:rPr lang="en-US" sz="2400" dirty="0" smtClean="0"/>
            <a:t>Felt burdened by service responsibilities beyond those of their colleagues with similar performance expectations</a:t>
          </a:r>
          <a:endParaRPr lang="en-US" sz="2400" dirty="0"/>
        </a:p>
      </dgm:t>
    </dgm:pt>
    <dgm:pt modelId="{CE636416-CE3E-45DE-9C2E-4E2DFB862FFB}" type="parTrans" cxnId="{C672B627-5BBB-4395-8205-F98930A8CDAD}">
      <dgm:prSet/>
      <dgm:spPr/>
      <dgm:t>
        <a:bodyPr/>
        <a:lstStyle/>
        <a:p>
          <a:endParaRPr lang="en-US"/>
        </a:p>
      </dgm:t>
    </dgm:pt>
    <dgm:pt modelId="{417F6654-D3F6-40CC-A1A0-CF587BEE69B3}" type="sibTrans" cxnId="{C672B627-5BBB-4395-8205-F98930A8CDAD}">
      <dgm:prSet/>
      <dgm:spPr/>
      <dgm:t>
        <a:bodyPr/>
        <a:lstStyle/>
        <a:p>
          <a:endParaRPr lang="en-US"/>
        </a:p>
      </dgm:t>
    </dgm:pt>
    <dgm:pt modelId="{104244B4-773B-4D2E-86EE-69EC7A0912C3}" type="pres">
      <dgm:prSet presAssocID="{AB327551-AFF6-428C-960A-532440BA30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C9196-0CCC-44C0-95D8-CA724A8F258C}" type="pres">
      <dgm:prSet presAssocID="{DC4C54A6-F056-4D27-AAB7-493B6C58AC60}" presName="composite" presStyleCnt="0"/>
      <dgm:spPr/>
    </dgm:pt>
    <dgm:pt modelId="{31C76CBA-C2E7-400E-9F03-B68CF2459CD7}" type="pres">
      <dgm:prSet presAssocID="{DC4C54A6-F056-4D27-AAB7-493B6C58AC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F6E9D-5138-4564-A80C-F85E43EBDE13}" type="pres">
      <dgm:prSet presAssocID="{DC4C54A6-F056-4D27-AAB7-493B6C58AC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4B0B7-80C0-4DA4-8272-05FC2C5A402F}" type="pres">
      <dgm:prSet presAssocID="{07576C98-4829-4DBB-AC98-91728C86C121}" presName="sp" presStyleCnt="0"/>
      <dgm:spPr/>
    </dgm:pt>
    <dgm:pt modelId="{C02794E9-BAA9-4611-82B8-9CC1786DF3B0}" type="pres">
      <dgm:prSet presAssocID="{790C726D-851A-4F0F-A6AC-E0B69F991775}" presName="composite" presStyleCnt="0"/>
      <dgm:spPr/>
    </dgm:pt>
    <dgm:pt modelId="{60B0BAAF-8CA4-4957-9164-FBA770BCEAEC}" type="pres">
      <dgm:prSet presAssocID="{790C726D-851A-4F0F-A6AC-E0B69F9917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EC31F-1792-4F3D-A737-09BD052F6B0B}" type="pres">
      <dgm:prSet presAssocID="{790C726D-851A-4F0F-A6AC-E0B69F9917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26CE1-D0DC-48A8-A27F-6ACD8840A12B}" type="pres">
      <dgm:prSet presAssocID="{BD7FE4A2-42ED-461E-BDB9-266DE051AE6B}" presName="sp" presStyleCnt="0"/>
      <dgm:spPr/>
    </dgm:pt>
    <dgm:pt modelId="{79A12942-902C-419C-8F71-4FE060E7B639}" type="pres">
      <dgm:prSet presAssocID="{D529A145-4447-4AC1-8B62-19D86C8FEF4F}" presName="composite" presStyleCnt="0"/>
      <dgm:spPr/>
    </dgm:pt>
    <dgm:pt modelId="{8DE7A26E-4E20-4BC9-A12C-F11CC0DC97B4}" type="pres">
      <dgm:prSet presAssocID="{D529A145-4447-4AC1-8B62-19D86C8FEF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44B38-F176-48BF-9E07-35B31386F807}" type="pres">
      <dgm:prSet presAssocID="{D529A145-4447-4AC1-8B62-19D86C8FEF4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25C1EE-A8AE-4192-8808-62A7B45136E9}" type="presOf" srcId="{F5D0A047-C4A6-4B62-A2B0-1CCA3D1933F5}" destId="{66044B38-F176-48BF-9E07-35B31386F807}" srcOrd="0" destOrd="0" presId="urn:microsoft.com/office/officeart/2005/8/layout/chevron2"/>
    <dgm:cxn modelId="{F2023CA3-5A96-4DF7-9D8B-BF92675C9DE5}" srcId="{AB327551-AFF6-428C-960A-532440BA30A9}" destId="{790C726D-851A-4F0F-A6AC-E0B69F991775}" srcOrd="1" destOrd="0" parTransId="{5004E5AF-9B2D-46D5-A45F-DCBFB26B2D2A}" sibTransId="{BD7FE4A2-42ED-461E-BDB9-266DE051AE6B}"/>
    <dgm:cxn modelId="{A6D87EA6-10EC-4144-B11E-4409CA9E8951}" srcId="{AB327551-AFF6-428C-960A-532440BA30A9}" destId="{D529A145-4447-4AC1-8B62-19D86C8FEF4F}" srcOrd="2" destOrd="0" parTransId="{7EB0A170-F462-48F6-B318-A8E02E7801FA}" sibTransId="{C5A91773-F7AC-444C-8347-8CF629158D0F}"/>
    <dgm:cxn modelId="{C672B627-5BBB-4395-8205-F98930A8CDAD}" srcId="{D529A145-4447-4AC1-8B62-19D86C8FEF4F}" destId="{F5D0A047-C4A6-4B62-A2B0-1CCA3D1933F5}" srcOrd="0" destOrd="0" parTransId="{CE636416-CE3E-45DE-9C2E-4E2DFB862FFB}" sibTransId="{417F6654-D3F6-40CC-A1A0-CF587BEE69B3}"/>
    <dgm:cxn modelId="{92C553A9-345F-4953-AA3F-496CF4E3FC2A}" type="presOf" srcId="{790C726D-851A-4F0F-A6AC-E0B69F991775}" destId="{60B0BAAF-8CA4-4957-9164-FBA770BCEAEC}" srcOrd="0" destOrd="0" presId="urn:microsoft.com/office/officeart/2005/8/layout/chevron2"/>
    <dgm:cxn modelId="{51D91301-F7A5-4687-BD65-C43334A04667}" type="presOf" srcId="{C95C7650-4F13-465F-806C-977AAD02E9BE}" destId="{BD7EC31F-1792-4F3D-A737-09BD052F6B0B}" srcOrd="0" destOrd="0" presId="urn:microsoft.com/office/officeart/2005/8/layout/chevron2"/>
    <dgm:cxn modelId="{74F01C7A-25C8-4D9C-86D1-56EDDC2C9112}" type="presOf" srcId="{D529A145-4447-4AC1-8B62-19D86C8FEF4F}" destId="{8DE7A26E-4E20-4BC9-A12C-F11CC0DC97B4}" srcOrd="0" destOrd="0" presId="urn:microsoft.com/office/officeart/2005/8/layout/chevron2"/>
    <dgm:cxn modelId="{DE461B94-9364-4AB6-A524-F51431FCA874}" type="presOf" srcId="{DC4C54A6-F056-4D27-AAB7-493B6C58AC60}" destId="{31C76CBA-C2E7-400E-9F03-B68CF2459CD7}" srcOrd="0" destOrd="0" presId="urn:microsoft.com/office/officeart/2005/8/layout/chevron2"/>
    <dgm:cxn modelId="{2C27A1F0-8FA1-48CB-A24E-48A003293F72}" srcId="{AB327551-AFF6-428C-960A-532440BA30A9}" destId="{DC4C54A6-F056-4D27-AAB7-493B6C58AC60}" srcOrd="0" destOrd="0" parTransId="{5084525A-D9F5-4707-9655-435C79C42554}" sibTransId="{07576C98-4829-4DBB-AC98-91728C86C121}"/>
    <dgm:cxn modelId="{54460581-AA0D-42EC-BF9B-7694202EDA4A}" srcId="{790C726D-851A-4F0F-A6AC-E0B69F991775}" destId="{C95C7650-4F13-465F-806C-977AAD02E9BE}" srcOrd="0" destOrd="0" parTransId="{A451D05D-4FC2-497C-B85C-256A7E36E4AC}" sibTransId="{2D423ADF-AAAC-4C8E-9E81-6118BF78BA4F}"/>
    <dgm:cxn modelId="{C129EF2B-81C2-4959-989C-E5933F00CBE8}" srcId="{DC4C54A6-F056-4D27-AAB7-493B6C58AC60}" destId="{A1F81EDB-441C-4035-BD18-92B27B1D9E4E}" srcOrd="0" destOrd="0" parTransId="{B7B7D774-B91F-4986-AECE-C9EE6FDBBE3B}" sibTransId="{31E496CC-2074-4A8F-B879-EA8259806AA4}"/>
    <dgm:cxn modelId="{0BDF4591-649C-4239-BEEE-79C6840A2505}" type="presOf" srcId="{AB327551-AFF6-428C-960A-532440BA30A9}" destId="{104244B4-773B-4D2E-86EE-69EC7A0912C3}" srcOrd="0" destOrd="0" presId="urn:microsoft.com/office/officeart/2005/8/layout/chevron2"/>
    <dgm:cxn modelId="{EE24BCF1-8EE8-4E4C-891C-A0E5A6C1D277}" type="presOf" srcId="{A1F81EDB-441C-4035-BD18-92B27B1D9E4E}" destId="{A1EF6E9D-5138-4564-A80C-F85E43EBDE13}" srcOrd="0" destOrd="0" presId="urn:microsoft.com/office/officeart/2005/8/layout/chevron2"/>
    <dgm:cxn modelId="{89CFF732-3B5D-4686-85A7-63F2EAD5C5EB}" type="presParOf" srcId="{104244B4-773B-4D2E-86EE-69EC7A0912C3}" destId="{45EC9196-0CCC-44C0-95D8-CA724A8F258C}" srcOrd="0" destOrd="0" presId="urn:microsoft.com/office/officeart/2005/8/layout/chevron2"/>
    <dgm:cxn modelId="{7F91DDD7-48C0-4028-B36A-EC37ABDBFFE4}" type="presParOf" srcId="{45EC9196-0CCC-44C0-95D8-CA724A8F258C}" destId="{31C76CBA-C2E7-400E-9F03-B68CF2459CD7}" srcOrd="0" destOrd="0" presId="urn:microsoft.com/office/officeart/2005/8/layout/chevron2"/>
    <dgm:cxn modelId="{AB9F5F9F-2B3C-4B97-BD5F-6DAB1FB31A6F}" type="presParOf" srcId="{45EC9196-0CCC-44C0-95D8-CA724A8F258C}" destId="{A1EF6E9D-5138-4564-A80C-F85E43EBDE13}" srcOrd="1" destOrd="0" presId="urn:microsoft.com/office/officeart/2005/8/layout/chevron2"/>
    <dgm:cxn modelId="{ACD21AD2-C257-4AA2-A45D-09BA39B7C8C1}" type="presParOf" srcId="{104244B4-773B-4D2E-86EE-69EC7A0912C3}" destId="{6C94B0B7-80C0-4DA4-8272-05FC2C5A402F}" srcOrd="1" destOrd="0" presId="urn:microsoft.com/office/officeart/2005/8/layout/chevron2"/>
    <dgm:cxn modelId="{B8CD3989-947C-49A1-B6F8-1CA926FE1E28}" type="presParOf" srcId="{104244B4-773B-4D2E-86EE-69EC7A0912C3}" destId="{C02794E9-BAA9-4611-82B8-9CC1786DF3B0}" srcOrd="2" destOrd="0" presId="urn:microsoft.com/office/officeart/2005/8/layout/chevron2"/>
    <dgm:cxn modelId="{C0F6D4CB-BF97-4D5A-81E9-795A52C68687}" type="presParOf" srcId="{C02794E9-BAA9-4611-82B8-9CC1786DF3B0}" destId="{60B0BAAF-8CA4-4957-9164-FBA770BCEAEC}" srcOrd="0" destOrd="0" presId="urn:microsoft.com/office/officeart/2005/8/layout/chevron2"/>
    <dgm:cxn modelId="{5F727065-3B6E-479F-83D8-7A0DE6D3E738}" type="presParOf" srcId="{C02794E9-BAA9-4611-82B8-9CC1786DF3B0}" destId="{BD7EC31F-1792-4F3D-A737-09BD052F6B0B}" srcOrd="1" destOrd="0" presId="urn:microsoft.com/office/officeart/2005/8/layout/chevron2"/>
    <dgm:cxn modelId="{9485B2CA-422F-48F0-8ABA-94D5376D6E89}" type="presParOf" srcId="{104244B4-773B-4D2E-86EE-69EC7A0912C3}" destId="{5DB26CE1-D0DC-48A8-A27F-6ACD8840A12B}" srcOrd="3" destOrd="0" presId="urn:microsoft.com/office/officeart/2005/8/layout/chevron2"/>
    <dgm:cxn modelId="{4CAD92EB-FC78-4907-9D71-3393305E472B}" type="presParOf" srcId="{104244B4-773B-4D2E-86EE-69EC7A0912C3}" destId="{79A12942-902C-419C-8F71-4FE060E7B639}" srcOrd="4" destOrd="0" presId="urn:microsoft.com/office/officeart/2005/8/layout/chevron2"/>
    <dgm:cxn modelId="{B2766D21-E796-4DB3-AAD7-7011A6D322E0}" type="presParOf" srcId="{79A12942-902C-419C-8F71-4FE060E7B639}" destId="{8DE7A26E-4E20-4BC9-A12C-F11CC0DC97B4}" srcOrd="0" destOrd="0" presId="urn:microsoft.com/office/officeart/2005/8/layout/chevron2"/>
    <dgm:cxn modelId="{E085FF4B-CF96-4BA4-9296-12F57AAB94A1}" type="presParOf" srcId="{79A12942-902C-419C-8F71-4FE060E7B639}" destId="{66044B38-F176-48BF-9E07-35B31386F807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Lack of compensation for workload expectations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C73C0EB4-EB2F-4770-957C-AD86DD05872A}" type="presOf" srcId="{0F0A6564-55B8-4F22-A3A1-928BDAF2377A}" destId="{3DAB70C3-99ED-4529-8B82-1F319AEFB2A6}" srcOrd="0" destOrd="0" presId="urn:microsoft.com/office/officeart/2008/layout/LinedList"/>
    <dgm:cxn modelId="{863900B2-C741-4244-844B-D5264B8FEBD3}" type="presOf" srcId="{621B4EF2-251C-43D9-9CAE-33F9C9056B2E}" destId="{EF46ED5B-4A7D-4549-8723-93CA9EBBBB29}" srcOrd="0" destOrd="0" presId="urn:microsoft.com/office/officeart/2008/layout/LinedList"/>
    <dgm:cxn modelId="{3C9DE5E0-E87C-44F6-921E-1ABF62B92040}" type="presParOf" srcId="{3DAB70C3-99ED-4529-8B82-1F319AEFB2A6}" destId="{28BC425F-8257-46AE-BE6D-55CF5871758D}" srcOrd="0" destOrd="0" presId="urn:microsoft.com/office/officeart/2008/layout/LinedList"/>
    <dgm:cxn modelId="{D3FADA0B-69B7-4B28-96E3-378BC3137D4E}" type="presParOf" srcId="{3DAB70C3-99ED-4529-8B82-1F319AEFB2A6}" destId="{54085064-F5AD-43DD-BEB7-89738CF0C390}" srcOrd="1" destOrd="0" presId="urn:microsoft.com/office/officeart/2008/layout/LinedList"/>
    <dgm:cxn modelId="{D8BAF5C2-181B-4BCA-8117-FD3ACC6F9853}" type="presParOf" srcId="{54085064-F5AD-43DD-BEB7-89738CF0C390}" destId="{EF46ED5B-4A7D-4549-8723-93CA9EBBBB29}" srcOrd="0" destOrd="0" presId="urn:microsoft.com/office/officeart/2008/layout/LinedList"/>
    <dgm:cxn modelId="{2C1B2CB2-6D5A-4B54-A0F1-CA792298160F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Unclear criteria for advancement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F1A22E01-52D6-4C4F-A1B5-8CFC1AE61518}" type="presOf" srcId="{0F0A6564-55B8-4F22-A3A1-928BDAF2377A}" destId="{3DAB70C3-99ED-4529-8B82-1F319AEFB2A6}" srcOrd="0" destOrd="0" presId="urn:microsoft.com/office/officeart/2008/layout/LinedList"/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7D1E503A-2A3D-4CEB-B752-6E8C8F43A7DE}" type="presOf" srcId="{621B4EF2-251C-43D9-9CAE-33F9C9056B2E}" destId="{EF46ED5B-4A7D-4549-8723-93CA9EBBBB29}" srcOrd="0" destOrd="0" presId="urn:microsoft.com/office/officeart/2008/layout/LinedList"/>
    <dgm:cxn modelId="{7C705BF0-7C03-4459-BC23-5606250AB4DB}" type="presParOf" srcId="{3DAB70C3-99ED-4529-8B82-1F319AEFB2A6}" destId="{28BC425F-8257-46AE-BE6D-55CF5871758D}" srcOrd="0" destOrd="0" presId="urn:microsoft.com/office/officeart/2008/layout/LinedList"/>
    <dgm:cxn modelId="{0020D3E0-8105-4499-8858-FEDCF7F88839}" type="presParOf" srcId="{3DAB70C3-99ED-4529-8B82-1F319AEFB2A6}" destId="{54085064-F5AD-43DD-BEB7-89738CF0C390}" srcOrd="1" destOrd="0" presId="urn:microsoft.com/office/officeart/2008/layout/LinedList"/>
    <dgm:cxn modelId="{201FD096-576E-4336-A377-7C0C5D2A3FD7}" type="presParOf" srcId="{54085064-F5AD-43DD-BEB7-89738CF0C390}" destId="{EF46ED5B-4A7D-4549-8723-93CA9EBBBB29}" srcOrd="0" destOrd="0" presId="urn:microsoft.com/office/officeart/2008/layout/LinedList"/>
    <dgm:cxn modelId="{B7863043-6C55-46F0-9931-83A11CFC44E4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2BF58-4B94-4D48-9829-E17E4B0B5027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8BEB29-8D48-42A9-98A0-8441B139F0AB}">
      <dgm:prSet custT="1"/>
      <dgm:spPr/>
      <dgm:t>
        <a:bodyPr/>
        <a:lstStyle/>
        <a:p>
          <a:pPr rtl="0"/>
          <a:r>
            <a:rPr lang="en-US" sz="2400" dirty="0" smtClean="0"/>
            <a:t>Self-selection bias</a:t>
          </a:r>
          <a:endParaRPr lang="en-US" sz="2400" dirty="0"/>
        </a:p>
      </dgm:t>
    </dgm:pt>
    <dgm:pt modelId="{5857147B-B3DC-4568-8033-5966A50C12D6}" type="parTrans" cxnId="{044C6307-A4D5-43D9-8A57-F344D822834D}">
      <dgm:prSet/>
      <dgm:spPr/>
      <dgm:t>
        <a:bodyPr/>
        <a:lstStyle/>
        <a:p>
          <a:endParaRPr lang="en-US"/>
        </a:p>
      </dgm:t>
    </dgm:pt>
    <dgm:pt modelId="{F7C5A8F3-83F2-4BBB-8C98-10A7A7C07616}" type="sibTrans" cxnId="{044C6307-A4D5-43D9-8A57-F344D822834D}">
      <dgm:prSet/>
      <dgm:spPr/>
      <dgm:t>
        <a:bodyPr/>
        <a:lstStyle/>
        <a:p>
          <a:endParaRPr lang="en-US"/>
        </a:p>
      </dgm:t>
    </dgm:pt>
    <dgm:pt modelId="{5F8B3A14-6C3D-48F2-8DCF-5B56997D56B9}">
      <dgm:prSet custT="1"/>
      <dgm:spPr/>
      <dgm:t>
        <a:bodyPr/>
        <a:lstStyle/>
        <a:p>
          <a:pPr rtl="0"/>
          <a:r>
            <a:rPr lang="en-US" sz="2400" dirty="0" smtClean="0"/>
            <a:t>Response rates</a:t>
          </a:r>
          <a:endParaRPr lang="en-US" sz="2400" dirty="0"/>
        </a:p>
      </dgm:t>
    </dgm:pt>
    <dgm:pt modelId="{9A738939-BB4F-47D3-A60C-5180A500069B}" type="parTrans" cxnId="{6F4D7CCA-EDBC-4692-827E-2AAD9F100D91}">
      <dgm:prSet/>
      <dgm:spPr/>
      <dgm:t>
        <a:bodyPr/>
        <a:lstStyle/>
        <a:p>
          <a:endParaRPr lang="en-US"/>
        </a:p>
      </dgm:t>
    </dgm:pt>
    <dgm:pt modelId="{DF11FA08-6D38-4387-930C-076C5F3B1A9D}" type="sibTrans" cxnId="{6F4D7CCA-EDBC-4692-827E-2AAD9F100D91}">
      <dgm:prSet/>
      <dgm:spPr/>
      <dgm:t>
        <a:bodyPr/>
        <a:lstStyle/>
        <a:p>
          <a:endParaRPr lang="en-US"/>
        </a:p>
      </dgm:t>
    </dgm:pt>
    <dgm:pt modelId="{5DE2871E-A749-4C9E-B216-294324664991}">
      <dgm:prSet custT="1"/>
      <dgm:spPr/>
      <dgm:t>
        <a:bodyPr/>
        <a:lstStyle/>
        <a:p>
          <a:pPr rtl="0"/>
          <a:r>
            <a:rPr lang="en-US" sz="2400" dirty="0" smtClean="0"/>
            <a:t>Social desirability</a:t>
          </a:r>
          <a:endParaRPr lang="en-US" sz="2400" dirty="0"/>
        </a:p>
      </dgm:t>
    </dgm:pt>
    <dgm:pt modelId="{36063CCF-A6E3-44CF-80E6-2AE6771E6549}" type="parTrans" cxnId="{452BB9EB-6DED-4B4F-9368-2DFD3C028EC6}">
      <dgm:prSet/>
      <dgm:spPr/>
      <dgm:t>
        <a:bodyPr/>
        <a:lstStyle/>
        <a:p>
          <a:endParaRPr lang="en-US"/>
        </a:p>
      </dgm:t>
    </dgm:pt>
    <dgm:pt modelId="{01B38C84-9AF9-4CDE-AB5B-CC1FC6580F79}" type="sibTrans" cxnId="{452BB9EB-6DED-4B4F-9368-2DFD3C028EC6}">
      <dgm:prSet/>
      <dgm:spPr/>
      <dgm:t>
        <a:bodyPr/>
        <a:lstStyle/>
        <a:p>
          <a:endParaRPr lang="en-US"/>
        </a:p>
      </dgm:t>
    </dgm:pt>
    <dgm:pt modelId="{F30C5B83-0750-452C-9B99-0630F1262658}">
      <dgm:prSet/>
      <dgm:spPr/>
      <dgm:t>
        <a:bodyPr/>
        <a:lstStyle/>
        <a:p>
          <a:pPr rtl="0"/>
          <a:r>
            <a:rPr lang="en-US" dirty="0" smtClean="0"/>
            <a:t>Caution in generalizing results for constituent groups with low response rates</a:t>
          </a:r>
          <a:endParaRPr lang="en-US" dirty="0"/>
        </a:p>
      </dgm:t>
    </dgm:pt>
    <dgm:pt modelId="{75172D0F-E942-4F6C-8112-4814C41817E3}" type="parTrans" cxnId="{69284C86-69A4-41B0-9785-B63F71568AAA}">
      <dgm:prSet/>
      <dgm:spPr/>
      <dgm:t>
        <a:bodyPr/>
        <a:lstStyle/>
        <a:p>
          <a:endParaRPr lang="en-US"/>
        </a:p>
      </dgm:t>
    </dgm:pt>
    <dgm:pt modelId="{545F8748-7E66-4D05-85C4-1DD3C4A31A95}" type="sibTrans" cxnId="{69284C86-69A4-41B0-9785-B63F71568AAA}">
      <dgm:prSet/>
      <dgm:spPr/>
      <dgm:t>
        <a:bodyPr/>
        <a:lstStyle/>
        <a:p>
          <a:endParaRPr lang="en-US"/>
        </a:p>
      </dgm:t>
    </dgm:pt>
    <dgm:pt modelId="{39B2E039-8864-46D4-B0E3-62719828079C}" type="pres">
      <dgm:prSet presAssocID="{3B22BF58-4B94-4D48-9829-E17E4B0B502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155F6-615E-4899-9847-DF8755373C22}" type="pres">
      <dgm:prSet presAssocID="{3B22BF58-4B94-4D48-9829-E17E4B0B5027}" presName="arrow" presStyleLbl="bgShp" presStyleIdx="0" presStyleCnt="1"/>
      <dgm:spPr/>
    </dgm:pt>
    <dgm:pt modelId="{732FD53F-8784-4B92-B8D6-D55DC73A1866}" type="pres">
      <dgm:prSet presAssocID="{3B22BF58-4B94-4D48-9829-E17E4B0B5027}" presName="linearProcess" presStyleCnt="0"/>
      <dgm:spPr/>
    </dgm:pt>
    <dgm:pt modelId="{AF5B67F4-C3E4-4B4F-A422-F1B1E6865804}" type="pres">
      <dgm:prSet presAssocID="{E78BEB29-8D48-42A9-98A0-8441B139F0A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9B2A1-1BC5-4569-A6C1-A9FCD05CB13D}" type="pres">
      <dgm:prSet presAssocID="{F7C5A8F3-83F2-4BBB-8C98-10A7A7C07616}" presName="sibTrans" presStyleCnt="0"/>
      <dgm:spPr/>
    </dgm:pt>
    <dgm:pt modelId="{536885FB-DAB9-4A62-9295-3AA70E6A1903}" type="pres">
      <dgm:prSet presAssocID="{5F8B3A14-6C3D-48F2-8DCF-5B56997D56B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49EC7-573E-4BB8-A7AB-D35A4722CD1D}" type="pres">
      <dgm:prSet presAssocID="{DF11FA08-6D38-4387-930C-076C5F3B1A9D}" presName="sibTrans" presStyleCnt="0"/>
      <dgm:spPr/>
    </dgm:pt>
    <dgm:pt modelId="{9E941269-AC0D-4F4D-A3E8-C618B2B72A2D}" type="pres">
      <dgm:prSet presAssocID="{5DE2871E-A749-4C9E-B216-29432466499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816A2-0FB1-41FC-AC94-822CEB0BC345}" type="pres">
      <dgm:prSet presAssocID="{01B38C84-9AF9-4CDE-AB5B-CC1FC6580F79}" presName="sibTrans" presStyleCnt="0"/>
      <dgm:spPr/>
    </dgm:pt>
    <dgm:pt modelId="{5AFA8D60-FAA0-4C7A-A844-86CFF6587828}" type="pres">
      <dgm:prSet presAssocID="{F30C5B83-0750-452C-9B99-0630F126265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2BB9EB-6DED-4B4F-9368-2DFD3C028EC6}" srcId="{3B22BF58-4B94-4D48-9829-E17E4B0B5027}" destId="{5DE2871E-A749-4C9E-B216-294324664991}" srcOrd="2" destOrd="0" parTransId="{36063CCF-A6E3-44CF-80E6-2AE6771E6549}" sibTransId="{01B38C84-9AF9-4CDE-AB5B-CC1FC6580F79}"/>
    <dgm:cxn modelId="{CFB395D3-0CEB-4CCE-B6A9-48ACAF782500}" type="presOf" srcId="{3B22BF58-4B94-4D48-9829-E17E4B0B5027}" destId="{39B2E039-8864-46D4-B0E3-62719828079C}" srcOrd="0" destOrd="0" presId="urn:microsoft.com/office/officeart/2005/8/layout/hProcess9"/>
    <dgm:cxn modelId="{9D820D58-9A5C-4EC4-8F7B-8BA71025A921}" type="presOf" srcId="{5F8B3A14-6C3D-48F2-8DCF-5B56997D56B9}" destId="{536885FB-DAB9-4A62-9295-3AA70E6A1903}" srcOrd="0" destOrd="0" presId="urn:microsoft.com/office/officeart/2005/8/layout/hProcess9"/>
    <dgm:cxn modelId="{21F51012-606A-4FFA-A2D2-46DDA7E7EA7A}" type="presOf" srcId="{5DE2871E-A749-4C9E-B216-294324664991}" destId="{9E941269-AC0D-4F4D-A3E8-C618B2B72A2D}" srcOrd="0" destOrd="0" presId="urn:microsoft.com/office/officeart/2005/8/layout/hProcess9"/>
    <dgm:cxn modelId="{0E5DDE47-7770-4E50-9B07-9666E2FC31D7}" type="presOf" srcId="{E78BEB29-8D48-42A9-98A0-8441B139F0AB}" destId="{AF5B67F4-C3E4-4B4F-A422-F1B1E6865804}" srcOrd="0" destOrd="0" presId="urn:microsoft.com/office/officeart/2005/8/layout/hProcess9"/>
    <dgm:cxn modelId="{6F4D7CCA-EDBC-4692-827E-2AAD9F100D91}" srcId="{3B22BF58-4B94-4D48-9829-E17E4B0B5027}" destId="{5F8B3A14-6C3D-48F2-8DCF-5B56997D56B9}" srcOrd="1" destOrd="0" parTransId="{9A738939-BB4F-47D3-A60C-5180A500069B}" sibTransId="{DF11FA08-6D38-4387-930C-076C5F3B1A9D}"/>
    <dgm:cxn modelId="{1FAFAA53-5982-4F10-9326-9E2D04288062}" type="presOf" srcId="{F30C5B83-0750-452C-9B99-0630F1262658}" destId="{5AFA8D60-FAA0-4C7A-A844-86CFF6587828}" srcOrd="0" destOrd="0" presId="urn:microsoft.com/office/officeart/2005/8/layout/hProcess9"/>
    <dgm:cxn modelId="{69284C86-69A4-41B0-9785-B63F71568AAA}" srcId="{3B22BF58-4B94-4D48-9829-E17E4B0B5027}" destId="{F30C5B83-0750-452C-9B99-0630F1262658}" srcOrd="3" destOrd="0" parTransId="{75172D0F-E942-4F6C-8112-4814C41817E3}" sibTransId="{545F8748-7E66-4D05-85C4-1DD3C4A31A95}"/>
    <dgm:cxn modelId="{044C6307-A4D5-43D9-8A57-F344D822834D}" srcId="{3B22BF58-4B94-4D48-9829-E17E4B0B5027}" destId="{E78BEB29-8D48-42A9-98A0-8441B139F0AB}" srcOrd="0" destOrd="0" parTransId="{5857147B-B3DC-4568-8033-5966A50C12D6}" sibTransId="{F7C5A8F3-83F2-4BBB-8C98-10A7A7C07616}"/>
    <dgm:cxn modelId="{D2586731-8091-45F6-84C1-8C426006B8E4}" type="presParOf" srcId="{39B2E039-8864-46D4-B0E3-62719828079C}" destId="{5E7155F6-615E-4899-9847-DF8755373C22}" srcOrd="0" destOrd="0" presId="urn:microsoft.com/office/officeart/2005/8/layout/hProcess9"/>
    <dgm:cxn modelId="{49504887-20CA-478E-97D4-01B8F1EEA109}" type="presParOf" srcId="{39B2E039-8864-46D4-B0E3-62719828079C}" destId="{732FD53F-8784-4B92-B8D6-D55DC73A1866}" srcOrd="1" destOrd="0" presId="urn:microsoft.com/office/officeart/2005/8/layout/hProcess9"/>
    <dgm:cxn modelId="{446ECD02-AC8F-44E7-ADE1-ED444892E466}" type="presParOf" srcId="{732FD53F-8784-4B92-B8D6-D55DC73A1866}" destId="{AF5B67F4-C3E4-4B4F-A422-F1B1E6865804}" srcOrd="0" destOrd="0" presId="urn:microsoft.com/office/officeart/2005/8/layout/hProcess9"/>
    <dgm:cxn modelId="{AC87014A-5127-4339-BE7F-036E0CF2915E}" type="presParOf" srcId="{732FD53F-8784-4B92-B8D6-D55DC73A1866}" destId="{CFB9B2A1-1BC5-4569-A6C1-A9FCD05CB13D}" srcOrd="1" destOrd="0" presId="urn:microsoft.com/office/officeart/2005/8/layout/hProcess9"/>
    <dgm:cxn modelId="{6F000A51-A25D-4DC8-9C3A-2C6A4E4EC94C}" type="presParOf" srcId="{732FD53F-8784-4B92-B8D6-D55DC73A1866}" destId="{536885FB-DAB9-4A62-9295-3AA70E6A1903}" srcOrd="2" destOrd="0" presId="urn:microsoft.com/office/officeart/2005/8/layout/hProcess9"/>
    <dgm:cxn modelId="{1D498A5F-0FBB-4738-9DDC-FCF3B6361C35}" type="presParOf" srcId="{732FD53F-8784-4B92-B8D6-D55DC73A1866}" destId="{85E49EC7-573E-4BB8-A7AB-D35A4722CD1D}" srcOrd="3" destOrd="0" presId="urn:microsoft.com/office/officeart/2005/8/layout/hProcess9"/>
    <dgm:cxn modelId="{A6AB8E05-C753-43D9-A74C-35AC5C4D94F6}" type="presParOf" srcId="{732FD53F-8784-4B92-B8D6-D55DC73A1866}" destId="{9E941269-AC0D-4F4D-A3E8-C618B2B72A2D}" srcOrd="4" destOrd="0" presId="urn:microsoft.com/office/officeart/2005/8/layout/hProcess9"/>
    <dgm:cxn modelId="{38E878DC-8DE7-46D5-8B54-9ADAC28C5594}" type="presParOf" srcId="{732FD53F-8784-4B92-B8D6-D55DC73A1866}" destId="{4EB816A2-0FB1-41FC-AC94-822CEB0BC345}" srcOrd="5" destOrd="0" presId="urn:microsoft.com/office/officeart/2005/8/layout/hProcess9"/>
    <dgm:cxn modelId="{8D4C7239-0160-4023-A455-6501E9E82830}" type="presParOf" srcId="{732FD53F-8784-4B92-B8D6-D55DC73A1866}" destId="{5AFA8D60-FAA0-4C7A-A844-86CFF658782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Value of research over teaching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F427AE51-6238-4267-96FF-EB313EB825AE}" type="presOf" srcId="{621B4EF2-251C-43D9-9CAE-33F9C9056B2E}" destId="{EF46ED5B-4A7D-4549-8723-93CA9EBBBB29}" srcOrd="0" destOrd="0" presId="urn:microsoft.com/office/officeart/2008/layout/LinedList"/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5476F74C-B3BF-40DA-ACD6-38F736251C76}" type="presOf" srcId="{0F0A6564-55B8-4F22-A3A1-928BDAF2377A}" destId="{3DAB70C3-99ED-4529-8B82-1F319AEFB2A6}" srcOrd="0" destOrd="0" presId="urn:microsoft.com/office/officeart/2008/layout/LinedList"/>
    <dgm:cxn modelId="{A24B628E-E3DE-414F-B7B0-28EEDBAEA008}" type="presParOf" srcId="{3DAB70C3-99ED-4529-8B82-1F319AEFB2A6}" destId="{28BC425F-8257-46AE-BE6D-55CF5871758D}" srcOrd="0" destOrd="0" presId="urn:microsoft.com/office/officeart/2008/layout/LinedList"/>
    <dgm:cxn modelId="{1F6A99AD-3816-4EC5-BAC9-0C1B9A8DD7E1}" type="presParOf" srcId="{3DAB70C3-99ED-4529-8B82-1F319AEFB2A6}" destId="{54085064-F5AD-43DD-BEB7-89738CF0C390}" srcOrd="1" destOrd="0" presId="urn:microsoft.com/office/officeart/2008/layout/LinedList"/>
    <dgm:cxn modelId="{8749F211-E8E0-4E8D-B389-88834E20120C}" type="presParOf" srcId="{54085064-F5AD-43DD-BEB7-89738CF0C390}" destId="{EF46ED5B-4A7D-4549-8723-93CA9EBBBB29}" srcOrd="0" destOrd="0" presId="urn:microsoft.com/office/officeart/2008/layout/LinedList"/>
    <dgm:cxn modelId="{1AF7CE9B-B85B-42AA-84C5-DD0B483BF967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Faculty voices ignored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B9E8D8D8-582A-4815-8436-A27FCC8378C4}" type="presOf" srcId="{621B4EF2-251C-43D9-9CAE-33F9C9056B2E}" destId="{EF46ED5B-4A7D-4549-8723-93CA9EBBBB29}" srcOrd="0" destOrd="0" presId="urn:microsoft.com/office/officeart/2008/layout/LinedList"/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89A00423-3A04-4F24-9432-5669B6311F34}" type="presOf" srcId="{0F0A6564-55B8-4F22-A3A1-928BDAF2377A}" destId="{3DAB70C3-99ED-4529-8B82-1F319AEFB2A6}" srcOrd="0" destOrd="0" presId="urn:microsoft.com/office/officeart/2008/layout/LinedList"/>
    <dgm:cxn modelId="{625ED8FC-50B9-4BB5-9D62-CEB974903474}" type="presParOf" srcId="{3DAB70C3-99ED-4529-8B82-1F319AEFB2A6}" destId="{28BC425F-8257-46AE-BE6D-55CF5871758D}" srcOrd="0" destOrd="0" presId="urn:microsoft.com/office/officeart/2008/layout/LinedList"/>
    <dgm:cxn modelId="{B2052525-C6ED-41B6-91AA-B1EA4A519813}" type="presParOf" srcId="{3DAB70C3-99ED-4529-8B82-1F319AEFB2A6}" destId="{54085064-F5AD-43DD-BEB7-89738CF0C390}" srcOrd="1" destOrd="0" presId="urn:microsoft.com/office/officeart/2008/layout/LinedList"/>
    <dgm:cxn modelId="{6EFF3EB6-3107-4B2C-B442-75B05E19CDDD}" type="presParOf" srcId="{54085064-F5AD-43DD-BEB7-89738CF0C390}" destId="{EF46ED5B-4A7D-4549-8723-93CA9EBBBB29}" srcOrd="0" destOrd="0" presId="urn:microsoft.com/office/officeart/2008/layout/LinedList"/>
    <dgm:cxn modelId="{1EB368DA-D400-4374-879B-FF1F7BE74BBB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De-valuing “Extension”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9B4BDDF3-C732-4C5C-A14E-E3D2E06654C4}" type="presOf" srcId="{621B4EF2-251C-43D9-9CAE-33F9C9056B2E}" destId="{EF46ED5B-4A7D-4549-8723-93CA9EBBBB29}" srcOrd="0" destOrd="0" presId="urn:microsoft.com/office/officeart/2008/layout/LinedList"/>
    <dgm:cxn modelId="{84E0ADD1-95B7-429E-B37D-DE9592A1E1CA}" type="presOf" srcId="{0F0A6564-55B8-4F22-A3A1-928BDAF2377A}" destId="{3DAB70C3-99ED-4529-8B82-1F319AEFB2A6}" srcOrd="0" destOrd="0" presId="urn:microsoft.com/office/officeart/2008/layout/LinedList"/>
    <dgm:cxn modelId="{61D033E0-0273-4320-9C99-7633CA4CE0B3}" type="presParOf" srcId="{3DAB70C3-99ED-4529-8B82-1F319AEFB2A6}" destId="{28BC425F-8257-46AE-BE6D-55CF5871758D}" srcOrd="0" destOrd="0" presId="urn:microsoft.com/office/officeart/2008/layout/LinedList"/>
    <dgm:cxn modelId="{F796331F-58C7-4242-90D4-823626148F73}" type="presParOf" srcId="{3DAB70C3-99ED-4529-8B82-1F319AEFB2A6}" destId="{54085064-F5AD-43DD-BEB7-89738CF0C390}" srcOrd="1" destOrd="0" presId="urn:microsoft.com/office/officeart/2008/layout/LinedList"/>
    <dgm:cxn modelId="{E01EBDF3-FD87-4238-8E6F-771E5D480EFC}" type="presParOf" srcId="{54085064-F5AD-43DD-BEB7-89738CF0C390}" destId="{EF46ED5B-4A7D-4549-8723-93CA9EBBBB29}" srcOrd="0" destOrd="0" presId="urn:microsoft.com/office/officeart/2008/layout/LinedList"/>
    <dgm:cxn modelId="{1058B0D2-99CF-43C5-ABAA-E774F1BACDA1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78FE2A6-7535-43E6-B28C-2C4C5CD45A9A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E58C8CF-7A3D-4ACB-80F9-5534AB4B2B18}">
      <dgm:prSet custT="1"/>
      <dgm:spPr/>
      <dgm:t>
        <a:bodyPr/>
        <a:lstStyle/>
        <a:p>
          <a:pPr rtl="0"/>
          <a:r>
            <a:rPr lang="en-US" sz="1800" dirty="0" smtClean="0"/>
            <a:t>76% believed they had job security</a:t>
          </a:r>
          <a:endParaRPr lang="en-US" sz="1800" dirty="0"/>
        </a:p>
      </dgm:t>
    </dgm:pt>
    <dgm:pt modelId="{F77D3544-AA56-48D9-BE8E-444ECA4EDA90}" type="parTrans" cxnId="{E3FFE57B-831F-4A81-A441-EFD6ABA9A7C1}">
      <dgm:prSet/>
      <dgm:spPr/>
      <dgm:t>
        <a:bodyPr/>
        <a:lstStyle/>
        <a:p>
          <a:endParaRPr lang="en-US" sz="2000"/>
        </a:p>
      </dgm:t>
    </dgm:pt>
    <dgm:pt modelId="{930E1E8C-552D-47FA-9327-EC1A60B4CF5C}" type="sibTrans" cxnId="{E3FFE57B-831F-4A81-A441-EFD6ABA9A7C1}">
      <dgm:prSet/>
      <dgm:spPr/>
      <dgm:t>
        <a:bodyPr/>
        <a:lstStyle/>
        <a:p>
          <a:endParaRPr lang="en-US" sz="2000"/>
        </a:p>
      </dgm:t>
    </dgm:pt>
    <dgm:pt modelId="{588377AE-A811-4856-BA74-41FA108D4D62}">
      <dgm:prSet custT="1"/>
      <dgm:spPr/>
      <dgm:t>
        <a:bodyPr/>
        <a:lstStyle/>
        <a:p>
          <a:pPr rtl="0"/>
          <a:r>
            <a:rPr lang="en-US" sz="1800" dirty="0" smtClean="0"/>
            <a:t>74% believed their colleagues included them in opportunities that will help their career as much as they do others in their position</a:t>
          </a:r>
          <a:endParaRPr lang="en-US" sz="1800" dirty="0"/>
        </a:p>
      </dgm:t>
    </dgm:pt>
    <dgm:pt modelId="{DBA512AE-A310-4728-9B35-D7EEF72C0CC9}" type="parTrans" cxnId="{157D4EC0-1A03-4D96-B508-6F4BA51FDCFC}">
      <dgm:prSet/>
      <dgm:spPr/>
      <dgm:t>
        <a:bodyPr/>
        <a:lstStyle/>
        <a:p>
          <a:endParaRPr lang="en-US" sz="2000"/>
        </a:p>
      </dgm:t>
    </dgm:pt>
    <dgm:pt modelId="{23B4424C-B37F-4253-8717-C72C09509BDB}" type="sibTrans" cxnId="{157D4EC0-1A03-4D96-B508-6F4BA51FDCFC}">
      <dgm:prSet/>
      <dgm:spPr/>
      <dgm:t>
        <a:bodyPr/>
        <a:lstStyle/>
        <a:p>
          <a:endParaRPr lang="en-US" sz="2000"/>
        </a:p>
      </dgm:t>
    </dgm:pt>
    <dgm:pt modelId="{3F42BE71-3C8B-415A-A1A7-B1EDBF6B97E2}">
      <dgm:prSet custT="1"/>
      <dgm:spPr/>
      <dgm:t>
        <a:bodyPr/>
        <a:lstStyle/>
        <a:p>
          <a:r>
            <a:rPr lang="en-US" sz="1800" dirty="0" smtClean="0"/>
            <a:t>75% reported that health insurance benefits were competitive</a:t>
          </a:r>
          <a:endParaRPr lang="en-US" sz="1800" dirty="0"/>
        </a:p>
      </dgm:t>
    </dgm:pt>
    <dgm:pt modelId="{ECC632AA-FD2D-4EFE-B6C9-A0CE2D19BAF4}" type="sibTrans" cxnId="{E8DA0EB0-6874-4654-98A6-7EAD257EDB7B}">
      <dgm:prSet/>
      <dgm:spPr/>
      <dgm:t>
        <a:bodyPr/>
        <a:lstStyle/>
        <a:p>
          <a:endParaRPr lang="en-US"/>
        </a:p>
      </dgm:t>
    </dgm:pt>
    <dgm:pt modelId="{BFF37F2F-F270-4B0D-BEF6-6A5BD1FA5AC4}" type="parTrans" cxnId="{E8DA0EB0-6874-4654-98A6-7EAD257EDB7B}">
      <dgm:prSet/>
      <dgm:spPr/>
      <dgm:t>
        <a:bodyPr/>
        <a:lstStyle/>
        <a:p>
          <a:endParaRPr lang="en-US"/>
        </a:p>
      </dgm:t>
    </dgm:pt>
    <dgm:pt modelId="{FC23A6FE-DAAF-46D6-AE2E-C6EDA1D4C683}" type="pres">
      <dgm:prSet presAssocID="{678FE2A6-7535-43E6-B28C-2C4C5CD45A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8470A-69D4-4E0B-881B-1237E46286E3}" type="pres">
      <dgm:prSet presAssocID="{678FE2A6-7535-43E6-B28C-2C4C5CD45A9A}" presName="arrow" presStyleLbl="bgShp" presStyleIdx="0" presStyleCnt="1"/>
      <dgm:spPr>
        <a:solidFill>
          <a:schemeClr val="accent2"/>
        </a:solidFill>
      </dgm:spPr>
    </dgm:pt>
    <dgm:pt modelId="{0F62C5E1-1FA9-4B97-9B53-D37FA2B250EC}" type="pres">
      <dgm:prSet presAssocID="{678FE2A6-7535-43E6-B28C-2C4C5CD45A9A}" presName="points" presStyleCnt="0"/>
      <dgm:spPr/>
    </dgm:pt>
    <dgm:pt modelId="{EE597940-5E96-4BDF-B2DD-04BB1955AD26}" type="pres">
      <dgm:prSet presAssocID="{CE58C8CF-7A3D-4ACB-80F9-5534AB4B2B18}" presName="compositeA" presStyleCnt="0"/>
      <dgm:spPr/>
    </dgm:pt>
    <dgm:pt modelId="{51088196-5006-4558-AE0D-E00D15E2E31A}" type="pres">
      <dgm:prSet presAssocID="{CE58C8CF-7A3D-4ACB-80F9-5534AB4B2B18}" presName="textA" presStyleLbl="revTx" presStyleIdx="0" presStyleCnt="3" custScaleX="752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8DD9A-6C73-4439-AE42-75867A719C91}" type="pres">
      <dgm:prSet presAssocID="{CE58C8CF-7A3D-4ACB-80F9-5534AB4B2B18}" presName="circleA" presStyleLbl="node1" presStyleIdx="0" presStyleCnt="3"/>
      <dgm:spPr/>
    </dgm:pt>
    <dgm:pt modelId="{0CCCA7BC-AF88-433A-8E03-8351511B5DA9}" type="pres">
      <dgm:prSet presAssocID="{CE58C8CF-7A3D-4ACB-80F9-5534AB4B2B18}" presName="spaceA" presStyleCnt="0"/>
      <dgm:spPr/>
    </dgm:pt>
    <dgm:pt modelId="{2FB6F271-75C4-4078-A41B-D52F5E05BD16}" type="pres">
      <dgm:prSet presAssocID="{930E1E8C-552D-47FA-9327-EC1A60B4CF5C}" presName="space" presStyleCnt="0"/>
      <dgm:spPr/>
    </dgm:pt>
    <dgm:pt modelId="{F0B48316-C14F-40B5-AD1D-B26B0032296C}" type="pres">
      <dgm:prSet presAssocID="{588377AE-A811-4856-BA74-41FA108D4D62}" presName="compositeB" presStyleCnt="0"/>
      <dgm:spPr/>
    </dgm:pt>
    <dgm:pt modelId="{088E6F6E-1FDD-485D-B35C-E05FEB8C72FF}" type="pres">
      <dgm:prSet presAssocID="{588377AE-A811-4856-BA74-41FA108D4D62}" presName="textB" presStyleLbl="revTx" presStyleIdx="1" presStyleCnt="3" custScaleX="662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4C1D-7F58-4345-BD98-05D84A6329E5}" type="pres">
      <dgm:prSet presAssocID="{588377AE-A811-4856-BA74-41FA108D4D62}" presName="circleB" presStyleLbl="node1" presStyleIdx="1" presStyleCnt="3"/>
      <dgm:spPr/>
    </dgm:pt>
    <dgm:pt modelId="{E6FCDC57-1EEF-47BE-91E6-D5F604D0E6C5}" type="pres">
      <dgm:prSet presAssocID="{588377AE-A811-4856-BA74-41FA108D4D62}" presName="spaceB" presStyleCnt="0"/>
      <dgm:spPr/>
    </dgm:pt>
    <dgm:pt modelId="{46BF0A84-7CAA-462F-8BD1-9AA4119D2DFF}" type="pres">
      <dgm:prSet presAssocID="{23B4424C-B37F-4253-8717-C72C09509BDB}" presName="space" presStyleCnt="0"/>
      <dgm:spPr/>
    </dgm:pt>
    <dgm:pt modelId="{96400F79-6A70-4D93-9319-250E6D05C12F}" type="pres">
      <dgm:prSet presAssocID="{3F42BE71-3C8B-415A-A1A7-B1EDBF6B97E2}" presName="compositeA" presStyleCnt="0"/>
      <dgm:spPr/>
    </dgm:pt>
    <dgm:pt modelId="{9136CA3B-7E9B-4747-B3CB-FED9C2AAEFD7}" type="pres">
      <dgm:prSet presAssocID="{3F42BE71-3C8B-415A-A1A7-B1EDBF6B97E2}" presName="textA" presStyleLbl="revTx" presStyleIdx="2" presStyleCnt="3" custScaleX="670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39648-2BF1-43EF-B7CC-96114B7C55B0}" type="pres">
      <dgm:prSet presAssocID="{3F42BE71-3C8B-415A-A1A7-B1EDBF6B97E2}" presName="circleA" presStyleLbl="node1" presStyleIdx="2" presStyleCnt="3"/>
      <dgm:spPr/>
    </dgm:pt>
    <dgm:pt modelId="{CA7BBF6B-68D4-4A2D-BF88-AAD7117314BC}" type="pres">
      <dgm:prSet presAssocID="{3F42BE71-3C8B-415A-A1A7-B1EDBF6B97E2}" presName="spaceA" presStyleCnt="0"/>
      <dgm:spPr/>
    </dgm:pt>
  </dgm:ptLst>
  <dgm:cxnLst>
    <dgm:cxn modelId="{1CF835A2-D01D-4588-9A21-525AD7377DD7}" type="presOf" srcId="{678FE2A6-7535-43E6-B28C-2C4C5CD45A9A}" destId="{FC23A6FE-DAAF-46D6-AE2E-C6EDA1D4C683}" srcOrd="0" destOrd="0" presId="urn:microsoft.com/office/officeart/2005/8/layout/hProcess11"/>
    <dgm:cxn modelId="{43E3E73B-BAD1-468A-B378-973094BD71C9}" type="presOf" srcId="{CE58C8CF-7A3D-4ACB-80F9-5534AB4B2B18}" destId="{51088196-5006-4558-AE0D-E00D15E2E31A}" srcOrd="0" destOrd="0" presId="urn:microsoft.com/office/officeart/2005/8/layout/hProcess11"/>
    <dgm:cxn modelId="{157D4EC0-1A03-4D96-B508-6F4BA51FDCFC}" srcId="{678FE2A6-7535-43E6-B28C-2C4C5CD45A9A}" destId="{588377AE-A811-4856-BA74-41FA108D4D62}" srcOrd="1" destOrd="0" parTransId="{DBA512AE-A310-4728-9B35-D7EEF72C0CC9}" sibTransId="{23B4424C-B37F-4253-8717-C72C09509BDB}"/>
    <dgm:cxn modelId="{E8DA0EB0-6874-4654-98A6-7EAD257EDB7B}" srcId="{678FE2A6-7535-43E6-B28C-2C4C5CD45A9A}" destId="{3F42BE71-3C8B-415A-A1A7-B1EDBF6B97E2}" srcOrd="2" destOrd="0" parTransId="{BFF37F2F-F270-4B0D-BEF6-6A5BD1FA5AC4}" sibTransId="{ECC632AA-FD2D-4EFE-B6C9-A0CE2D19BAF4}"/>
    <dgm:cxn modelId="{42B4F10D-D771-4FC3-BA0E-A4C5CFE7D0B0}" type="presOf" srcId="{3F42BE71-3C8B-415A-A1A7-B1EDBF6B97E2}" destId="{9136CA3B-7E9B-4747-B3CB-FED9C2AAEFD7}" srcOrd="0" destOrd="0" presId="urn:microsoft.com/office/officeart/2005/8/layout/hProcess11"/>
    <dgm:cxn modelId="{AAFC8887-BC5C-400F-92F3-65306256B8B4}" type="presOf" srcId="{588377AE-A811-4856-BA74-41FA108D4D62}" destId="{088E6F6E-1FDD-485D-B35C-E05FEB8C72FF}" srcOrd="0" destOrd="0" presId="urn:microsoft.com/office/officeart/2005/8/layout/hProcess11"/>
    <dgm:cxn modelId="{E3FFE57B-831F-4A81-A441-EFD6ABA9A7C1}" srcId="{678FE2A6-7535-43E6-B28C-2C4C5CD45A9A}" destId="{CE58C8CF-7A3D-4ACB-80F9-5534AB4B2B18}" srcOrd="0" destOrd="0" parTransId="{F77D3544-AA56-48D9-BE8E-444ECA4EDA90}" sibTransId="{930E1E8C-552D-47FA-9327-EC1A60B4CF5C}"/>
    <dgm:cxn modelId="{F12B5444-7601-4A38-9070-BD734670A03C}" type="presParOf" srcId="{FC23A6FE-DAAF-46D6-AE2E-C6EDA1D4C683}" destId="{65C8470A-69D4-4E0B-881B-1237E46286E3}" srcOrd="0" destOrd="0" presId="urn:microsoft.com/office/officeart/2005/8/layout/hProcess11"/>
    <dgm:cxn modelId="{A29208C3-4FA3-4D32-BB6F-BBDDD0853BF5}" type="presParOf" srcId="{FC23A6FE-DAAF-46D6-AE2E-C6EDA1D4C683}" destId="{0F62C5E1-1FA9-4B97-9B53-D37FA2B250EC}" srcOrd="1" destOrd="0" presId="urn:microsoft.com/office/officeart/2005/8/layout/hProcess11"/>
    <dgm:cxn modelId="{5E33E93D-86EE-45A2-87D1-D15F666DC2DA}" type="presParOf" srcId="{0F62C5E1-1FA9-4B97-9B53-D37FA2B250EC}" destId="{EE597940-5E96-4BDF-B2DD-04BB1955AD26}" srcOrd="0" destOrd="0" presId="urn:microsoft.com/office/officeart/2005/8/layout/hProcess11"/>
    <dgm:cxn modelId="{2557C3CE-F337-464D-96CD-412E89624548}" type="presParOf" srcId="{EE597940-5E96-4BDF-B2DD-04BB1955AD26}" destId="{51088196-5006-4558-AE0D-E00D15E2E31A}" srcOrd="0" destOrd="0" presId="urn:microsoft.com/office/officeart/2005/8/layout/hProcess11"/>
    <dgm:cxn modelId="{E1A2E003-9CB3-4C97-992E-DD9BA5BF299E}" type="presParOf" srcId="{EE597940-5E96-4BDF-B2DD-04BB1955AD26}" destId="{C9B8DD9A-6C73-4439-AE42-75867A719C91}" srcOrd="1" destOrd="0" presId="urn:microsoft.com/office/officeart/2005/8/layout/hProcess11"/>
    <dgm:cxn modelId="{B16E301C-202D-4620-953B-DD2FCA2E1D21}" type="presParOf" srcId="{EE597940-5E96-4BDF-B2DD-04BB1955AD26}" destId="{0CCCA7BC-AF88-433A-8E03-8351511B5DA9}" srcOrd="2" destOrd="0" presId="urn:microsoft.com/office/officeart/2005/8/layout/hProcess11"/>
    <dgm:cxn modelId="{E95A9645-D1B9-4466-B2A4-3D0B62560089}" type="presParOf" srcId="{0F62C5E1-1FA9-4B97-9B53-D37FA2B250EC}" destId="{2FB6F271-75C4-4078-A41B-D52F5E05BD16}" srcOrd="1" destOrd="0" presId="urn:microsoft.com/office/officeart/2005/8/layout/hProcess11"/>
    <dgm:cxn modelId="{0E28DD8C-2586-4F26-BA61-BBFF15A3A069}" type="presParOf" srcId="{0F62C5E1-1FA9-4B97-9B53-D37FA2B250EC}" destId="{F0B48316-C14F-40B5-AD1D-B26B0032296C}" srcOrd="2" destOrd="0" presId="urn:microsoft.com/office/officeart/2005/8/layout/hProcess11"/>
    <dgm:cxn modelId="{300DAC4F-F5FD-4EE4-9DC0-1E1A7E52C8B5}" type="presParOf" srcId="{F0B48316-C14F-40B5-AD1D-B26B0032296C}" destId="{088E6F6E-1FDD-485D-B35C-E05FEB8C72FF}" srcOrd="0" destOrd="0" presId="urn:microsoft.com/office/officeart/2005/8/layout/hProcess11"/>
    <dgm:cxn modelId="{3D9C1DE7-0229-4D08-B153-560D25163E66}" type="presParOf" srcId="{F0B48316-C14F-40B5-AD1D-B26B0032296C}" destId="{FEFD4C1D-7F58-4345-BD98-05D84A6329E5}" srcOrd="1" destOrd="0" presId="urn:microsoft.com/office/officeart/2005/8/layout/hProcess11"/>
    <dgm:cxn modelId="{B491502F-6C52-4EFF-A6C8-EBAF9C50BE54}" type="presParOf" srcId="{F0B48316-C14F-40B5-AD1D-B26B0032296C}" destId="{E6FCDC57-1EEF-47BE-91E6-D5F604D0E6C5}" srcOrd="2" destOrd="0" presId="urn:microsoft.com/office/officeart/2005/8/layout/hProcess11"/>
    <dgm:cxn modelId="{FDD857EC-F0CE-409D-A375-959F7AD7EFF5}" type="presParOf" srcId="{0F62C5E1-1FA9-4B97-9B53-D37FA2B250EC}" destId="{46BF0A84-7CAA-462F-8BD1-9AA4119D2DFF}" srcOrd="3" destOrd="0" presId="urn:microsoft.com/office/officeart/2005/8/layout/hProcess11"/>
    <dgm:cxn modelId="{DC7D12BF-0B24-4CD9-A9CF-D84C97931A0C}" type="presParOf" srcId="{0F62C5E1-1FA9-4B97-9B53-D37FA2B250EC}" destId="{96400F79-6A70-4D93-9319-250E6D05C12F}" srcOrd="4" destOrd="0" presId="urn:microsoft.com/office/officeart/2005/8/layout/hProcess11"/>
    <dgm:cxn modelId="{0C423D9C-0E15-456E-9479-2344636A643E}" type="presParOf" srcId="{96400F79-6A70-4D93-9319-250E6D05C12F}" destId="{9136CA3B-7E9B-4747-B3CB-FED9C2AAEFD7}" srcOrd="0" destOrd="0" presId="urn:microsoft.com/office/officeart/2005/8/layout/hProcess11"/>
    <dgm:cxn modelId="{D88D48AA-FCC7-4314-B861-11FC67F183A1}" type="presParOf" srcId="{96400F79-6A70-4D93-9319-250E6D05C12F}" destId="{4C339648-2BF1-43EF-B7CC-96114B7C55B0}" srcOrd="1" destOrd="0" presId="urn:microsoft.com/office/officeart/2005/8/layout/hProcess11"/>
    <dgm:cxn modelId="{E4EEB887-4612-4FF0-8D2B-FB7B57CF339E}" type="presParOf" srcId="{96400F79-6A70-4D93-9319-250E6D05C12F}" destId="{CA7BBF6B-68D4-4A2D-BF88-AAD7117314B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B327551-AFF6-428C-960A-532440BA30A9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4C54A6-F056-4D27-AAB7-493B6C58AC60}">
      <dgm:prSet phldrT="[Text]" custT="1"/>
      <dgm:spPr/>
      <dgm:t>
        <a:bodyPr/>
        <a:lstStyle/>
        <a:p>
          <a:pPr rtl="0"/>
          <a:r>
            <a:rPr lang="en-US" sz="3000" dirty="0" smtClean="0"/>
            <a:t>65%</a:t>
          </a:r>
          <a:endParaRPr lang="en-US" sz="3000" dirty="0"/>
        </a:p>
      </dgm:t>
    </dgm:pt>
    <dgm:pt modelId="{5084525A-D9F5-4707-9655-435C79C42554}" type="parTrans" cxnId="{2C27A1F0-8FA1-48CB-A24E-48A003293F72}">
      <dgm:prSet/>
      <dgm:spPr/>
      <dgm:t>
        <a:bodyPr/>
        <a:lstStyle/>
        <a:p>
          <a:endParaRPr lang="en-US" sz="2600"/>
        </a:p>
      </dgm:t>
    </dgm:pt>
    <dgm:pt modelId="{07576C98-4829-4DBB-AC98-91728C86C121}" type="sibTrans" cxnId="{2C27A1F0-8FA1-48CB-A24E-48A003293F72}">
      <dgm:prSet/>
      <dgm:spPr/>
      <dgm:t>
        <a:bodyPr/>
        <a:lstStyle/>
        <a:p>
          <a:endParaRPr lang="en-US" sz="2600"/>
        </a:p>
      </dgm:t>
    </dgm:pt>
    <dgm:pt modelId="{790C726D-851A-4F0F-A6AC-E0B69F991775}">
      <dgm:prSet phldrT="[Text]" custT="1"/>
      <dgm:spPr/>
      <dgm:t>
        <a:bodyPr/>
        <a:lstStyle/>
        <a:p>
          <a:pPr rtl="0"/>
          <a:r>
            <a:rPr lang="en-US" sz="3000" dirty="0" smtClean="0"/>
            <a:t>56%</a:t>
          </a:r>
          <a:endParaRPr lang="en-US" sz="3000" dirty="0"/>
        </a:p>
      </dgm:t>
    </dgm:pt>
    <dgm:pt modelId="{5004E5AF-9B2D-46D5-A45F-DCBFB26B2D2A}" type="parTrans" cxnId="{F2023CA3-5A96-4DF7-9D8B-BF92675C9DE5}">
      <dgm:prSet/>
      <dgm:spPr/>
      <dgm:t>
        <a:bodyPr/>
        <a:lstStyle/>
        <a:p>
          <a:endParaRPr lang="en-US" sz="2600"/>
        </a:p>
      </dgm:t>
    </dgm:pt>
    <dgm:pt modelId="{BD7FE4A2-42ED-461E-BDB9-266DE051AE6B}" type="sibTrans" cxnId="{F2023CA3-5A96-4DF7-9D8B-BF92675C9DE5}">
      <dgm:prSet/>
      <dgm:spPr/>
      <dgm:t>
        <a:bodyPr/>
        <a:lstStyle/>
        <a:p>
          <a:endParaRPr lang="en-US" sz="2600"/>
        </a:p>
      </dgm:t>
    </dgm:pt>
    <dgm:pt modelId="{A1F81EDB-441C-4035-BD18-92B27B1D9E4E}">
      <dgm:prSet custT="1"/>
      <dgm:spPr/>
      <dgm:t>
        <a:bodyPr/>
        <a:lstStyle/>
        <a:p>
          <a:r>
            <a:rPr lang="en-US" sz="2400" dirty="0" smtClean="0"/>
            <a:t>Believed that people who have children or elder care were burdened with balancing work and family responsibilities</a:t>
          </a:r>
          <a:endParaRPr lang="en-US" sz="2400" dirty="0"/>
        </a:p>
      </dgm:t>
    </dgm:pt>
    <dgm:pt modelId="{B7B7D774-B91F-4986-AECE-C9EE6FDBBE3B}" type="parTrans" cxnId="{C129EF2B-81C2-4959-989C-E5933F00CBE8}">
      <dgm:prSet/>
      <dgm:spPr/>
      <dgm:t>
        <a:bodyPr/>
        <a:lstStyle/>
        <a:p>
          <a:endParaRPr lang="en-US"/>
        </a:p>
      </dgm:t>
    </dgm:pt>
    <dgm:pt modelId="{31E496CC-2074-4A8F-B879-EA8259806AA4}" type="sibTrans" cxnId="{C129EF2B-81C2-4959-989C-E5933F00CBE8}">
      <dgm:prSet/>
      <dgm:spPr/>
      <dgm:t>
        <a:bodyPr/>
        <a:lstStyle/>
        <a:p>
          <a:endParaRPr lang="en-US"/>
        </a:p>
      </dgm:t>
    </dgm:pt>
    <dgm:pt modelId="{C95C7650-4F13-465F-806C-977AAD02E9BE}">
      <dgm:prSet custT="1"/>
      <dgm:spPr/>
      <dgm:t>
        <a:bodyPr/>
        <a:lstStyle/>
        <a:p>
          <a:pPr rtl="0"/>
          <a:r>
            <a:rPr lang="en-US" sz="2400" dirty="0" smtClean="0"/>
            <a:t>Disagreed that salaries for adjunct professors are competitive</a:t>
          </a:r>
          <a:endParaRPr lang="en-US" sz="2400" dirty="0"/>
        </a:p>
      </dgm:t>
    </dgm:pt>
    <dgm:pt modelId="{A451D05D-4FC2-497C-B85C-256A7E36E4AC}" type="parTrans" cxnId="{54460581-AA0D-42EC-BF9B-7694202EDA4A}">
      <dgm:prSet/>
      <dgm:spPr/>
      <dgm:t>
        <a:bodyPr/>
        <a:lstStyle/>
        <a:p>
          <a:endParaRPr lang="en-US"/>
        </a:p>
      </dgm:t>
    </dgm:pt>
    <dgm:pt modelId="{2D423ADF-AAAC-4C8E-9E81-6118BF78BA4F}" type="sibTrans" cxnId="{54460581-AA0D-42EC-BF9B-7694202EDA4A}">
      <dgm:prSet/>
      <dgm:spPr/>
      <dgm:t>
        <a:bodyPr/>
        <a:lstStyle/>
        <a:p>
          <a:endParaRPr lang="en-US"/>
        </a:p>
      </dgm:t>
    </dgm:pt>
    <dgm:pt modelId="{D529A145-4447-4AC1-8B62-19D86C8FEF4F}">
      <dgm:prSet phldrT="[Text]" custT="1"/>
      <dgm:spPr/>
      <dgm:t>
        <a:bodyPr/>
        <a:lstStyle/>
        <a:p>
          <a:pPr rtl="0"/>
          <a:r>
            <a:rPr lang="en-US" sz="3000" dirty="0" smtClean="0"/>
            <a:t>21%</a:t>
          </a:r>
          <a:endParaRPr lang="en-US" sz="3000" dirty="0"/>
        </a:p>
      </dgm:t>
    </dgm:pt>
    <dgm:pt modelId="{7EB0A170-F462-48F6-B318-A8E02E7801FA}" type="parTrans" cxnId="{A6D87EA6-10EC-4144-B11E-4409CA9E8951}">
      <dgm:prSet/>
      <dgm:spPr/>
      <dgm:t>
        <a:bodyPr/>
        <a:lstStyle/>
        <a:p>
          <a:endParaRPr lang="en-US"/>
        </a:p>
      </dgm:t>
    </dgm:pt>
    <dgm:pt modelId="{C5A91773-F7AC-444C-8347-8CF629158D0F}" type="sibTrans" cxnId="{A6D87EA6-10EC-4144-B11E-4409CA9E8951}">
      <dgm:prSet/>
      <dgm:spPr/>
      <dgm:t>
        <a:bodyPr/>
        <a:lstStyle/>
        <a:p>
          <a:endParaRPr lang="en-US"/>
        </a:p>
      </dgm:t>
    </dgm:pt>
    <dgm:pt modelId="{F5D0A047-C4A6-4B62-A2B0-1CCA3D1933F5}">
      <dgm:prSet custT="1"/>
      <dgm:spPr/>
      <dgm:t>
        <a:bodyPr/>
        <a:lstStyle/>
        <a:p>
          <a:pPr rtl="0"/>
          <a:r>
            <a:rPr lang="en-US" sz="2400" dirty="0" smtClean="0"/>
            <a:t>Believed that people who do not have children were burdened with work responsibilities beyond those who do have children </a:t>
          </a:r>
          <a:endParaRPr lang="en-US" sz="2400" dirty="0"/>
        </a:p>
      </dgm:t>
    </dgm:pt>
    <dgm:pt modelId="{CE636416-CE3E-45DE-9C2E-4E2DFB862FFB}" type="parTrans" cxnId="{C672B627-5BBB-4395-8205-F98930A8CDAD}">
      <dgm:prSet/>
      <dgm:spPr/>
      <dgm:t>
        <a:bodyPr/>
        <a:lstStyle/>
        <a:p>
          <a:endParaRPr lang="en-US"/>
        </a:p>
      </dgm:t>
    </dgm:pt>
    <dgm:pt modelId="{417F6654-D3F6-40CC-A1A0-CF587BEE69B3}" type="sibTrans" cxnId="{C672B627-5BBB-4395-8205-F98930A8CDAD}">
      <dgm:prSet/>
      <dgm:spPr/>
      <dgm:t>
        <a:bodyPr/>
        <a:lstStyle/>
        <a:p>
          <a:endParaRPr lang="en-US"/>
        </a:p>
      </dgm:t>
    </dgm:pt>
    <dgm:pt modelId="{104244B4-773B-4D2E-86EE-69EC7A0912C3}" type="pres">
      <dgm:prSet presAssocID="{AB327551-AFF6-428C-960A-532440BA30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C9196-0CCC-44C0-95D8-CA724A8F258C}" type="pres">
      <dgm:prSet presAssocID="{DC4C54A6-F056-4D27-AAB7-493B6C58AC60}" presName="composite" presStyleCnt="0"/>
      <dgm:spPr/>
    </dgm:pt>
    <dgm:pt modelId="{31C76CBA-C2E7-400E-9F03-B68CF2459CD7}" type="pres">
      <dgm:prSet presAssocID="{DC4C54A6-F056-4D27-AAB7-493B6C58AC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F6E9D-5138-4564-A80C-F85E43EBDE13}" type="pres">
      <dgm:prSet presAssocID="{DC4C54A6-F056-4D27-AAB7-493B6C58AC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4B0B7-80C0-4DA4-8272-05FC2C5A402F}" type="pres">
      <dgm:prSet presAssocID="{07576C98-4829-4DBB-AC98-91728C86C121}" presName="sp" presStyleCnt="0"/>
      <dgm:spPr/>
    </dgm:pt>
    <dgm:pt modelId="{C02794E9-BAA9-4611-82B8-9CC1786DF3B0}" type="pres">
      <dgm:prSet presAssocID="{790C726D-851A-4F0F-A6AC-E0B69F991775}" presName="composite" presStyleCnt="0"/>
      <dgm:spPr/>
    </dgm:pt>
    <dgm:pt modelId="{60B0BAAF-8CA4-4957-9164-FBA770BCEAEC}" type="pres">
      <dgm:prSet presAssocID="{790C726D-851A-4F0F-A6AC-E0B69F9917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EC31F-1792-4F3D-A737-09BD052F6B0B}" type="pres">
      <dgm:prSet presAssocID="{790C726D-851A-4F0F-A6AC-E0B69F9917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26CE1-D0DC-48A8-A27F-6ACD8840A12B}" type="pres">
      <dgm:prSet presAssocID="{BD7FE4A2-42ED-461E-BDB9-266DE051AE6B}" presName="sp" presStyleCnt="0"/>
      <dgm:spPr/>
    </dgm:pt>
    <dgm:pt modelId="{79A12942-902C-419C-8F71-4FE060E7B639}" type="pres">
      <dgm:prSet presAssocID="{D529A145-4447-4AC1-8B62-19D86C8FEF4F}" presName="composite" presStyleCnt="0"/>
      <dgm:spPr/>
    </dgm:pt>
    <dgm:pt modelId="{8DE7A26E-4E20-4BC9-A12C-F11CC0DC97B4}" type="pres">
      <dgm:prSet presAssocID="{D529A145-4447-4AC1-8B62-19D86C8FEF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44B38-F176-48BF-9E07-35B31386F807}" type="pres">
      <dgm:prSet presAssocID="{D529A145-4447-4AC1-8B62-19D86C8FEF4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7DAD1-3FDD-431D-A00C-B8BE1615E7D9}" type="presOf" srcId="{A1F81EDB-441C-4035-BD18-92B27B1D9E4E}" destId="{A1EF6E9D-5138-4564-A80C-F85E43EBDE13}" srcOrd="0" destOrd="0" presId="urn:microsoft.com/office/officeart/2005/8/layout/chevron2"/>
    <dgm:cxn modelId="{2A36032D-38BB-4651-8CEB-8946D0EADF28}" type="presOf" srcId="{D529A145-4447-4AC1-8B62-19D86C8FEF4F}" destId="{8DE7A26E-4E20-4BC9-A12C-F11CC0DC97B4}" srcOrd="0" destOrd="0" presId="urn:microsoft.com/office/officeart/2005/8/layout/chevron2"/>
    <dgm:cxn modelId="{EA5EB0B1-FDDE-48F4-818D-6582AEC50121}" type="presOf" srcId="{AB327551-AFF6-428C-960A-532440BA30A9}" destId="{104244B4-773B-4D2E-86EE-69EC7A0912C3}" srcOrd="0" destOrd="0" presId="urn:microsoft.com/office/officeart/2005/8/layout/chevron2"/>
    <dgm:cxn modelId="{740C3BE7-D6E7-488F-BECB-CB9770985A58}" type="presOf" srcId="{790C726D-851A-4F0F-A6AC-E0B69F991775}" destId="{60B0BAAF-8CA4-4957-9164-FBA770BCEAEC}" srcOrd="0" destOrd="0" presId="urn:microsoft.com/office/officeart/2005/8/layout/chevron2"/>
    <dgm:cxn modelId="{F2023CA3-5A96-4DF7-9D8B-BF92675C9DE5}" srcId="{AB327551-AFF6-428C-960A-532440BA30A9}" destId="{790C726D-851A-4F0F-A6AC-E0B69F991775}" srcOrd="1" destOrd="0" parTransId="{5004E5AF-9B2D-46D5-A45F-DCBFB26B2D2A}" sibTransId="{BD7FE4A2-42ED-461E-BDB9-266DE051AE6B}"/>
    <dgm:cxn modelId="{A6D87EA6-10EC-4144-B11E-4409CA9E8951}" srcId="{AB327551-AFF6-428C-960A-532440BA30A9}" destId="{D529A145-4447-4AC1-8B62-19D86C8FEF4F}" srcOrd="2" destOrd="0" parTransId="{7EB0A170-F462-48F6-B318-A8E02E7801FA}" sibTransId="{C5A91773-F7AC-444C-8347-8CF629158D0F}"/>
    <dgm:cxn modelId="{C672B627-5BBB-4395-8205-F98930A8CDAD}" srcId="{D529A145-4447-4AC1-8B62-19D86C8FEF4F}" destId="{F5D0A047-C4A6-4B62-A2B0-1CCA3D1933F5}" srcOrd="0" destOrd="0" parTransId="{CE636416-CE3E-45DE-9C2E-4E2DFB862FFB}" sibTransId="{417F6654-D3F6-40CC-A1A0-CF587BEE69B3}"/>
    <dgm:cxn modelId="{F7218EFA-CE42-40C0-AAAF-4916CF1E0952}" type="presOf" srcId="{C95C7650-4F13-465F-806C-977AAD02E9BE}" destId="{BD7EC31F-1792-4F3D-A737-09BD052F6B0B}" srcOrd="0" destOrd="0" presId="urn:microsoft.com/office/officeart/2005/8/layout/chevron2"/>
    <dgm:cxn modelId="{D12B7348-3B19-4120-9BD9-3F05BE305888}" type="presOf" srcId="{DC4C54A6-F056-4D27-AAB7-493B6C58AC60}" destId="{31C76CBA-C2E7-400E-9F03-B68CF2459CD7}" srcOrd="0" destOrd="0" presId="urn:microsoft.com/office/officeart/2005/8/layout/chevron2"/>
    <dgm:cxn modelId="{2C27A1F0-8FA1-48CB-A24E-48A003293F72}" srcId="{AB327551-AFF6-428C-960A-532440BA30A9}" destId="{DC4C54A6-F056-4D27-AAB7-493B6C58AC60}" srcOrd="0" destOrd="0" parTransId="{5084525A-D9F5-4707-9655-435C79C42554}" sibTransId="{07576C98-4829-4DBB-AC98-91728C86C121}"/>
    <dgm:cxn modelId="{54460581-AA0D-42EC-BF9B-7694202EDA4A}" srcId="{790C726D-851A-4F0F-A6AC-E0B69F991775}" destId="{C95C7650-4F13-465F-806C-977AAD02E9BE}" srcOrd="0" destOrd="0" parTransId="{A451D05D-4FC2-497C-B85C-256A7E36E4AC}" sibTransId="{2D423ADF-AAAC-4C8E-9E81-6118BF78BA4F}"/>
    <dgm:cxn modelId="{C129EF2B-81C2-4959-989C-E5933F00CBE8}" srcId="{DC4C54A6-F056-4D27-AAB7-493B6C58AC60}" destId="{A1F81EDB-441C-4035-BD18-92B27B1D9E4E}" srcOrd="0" destOrd="0" parTransId="{B7B7D774-B91F-4986-AECE-C9EE6FDBBE3B}" sibTransId="{31E496CC-2074-4A8F-B879-EA8259806AA4}"/>
    <dgm:cxn modelId="{27E82A3F-0A07-4F14-8D25-35BD7DEE3EC4}" type="presOf" srcId="{F5D0A047-C4A6-4B62-A2B0-1CCA3D1933F5}" destId="{66044B38-F176-48BF-9E07-35B31386F807}" srcOrd="0" destOrd="0" presId="urn:microsoft.com/office/officeart/2005/8/layout/chevron2"/>
    <dgm:cxn modelId="{F4FC4926-7ED6-43E6-B911-D87FB3E83438}" type="presParOf" srcId="{104244B4-773B-4D2E-86EE-69EC7A0912C3}" destId="{45EC9196-0CCC-44C0-95D8-CA724A8F258C}" srcOrd="0" destOrd="0" presId="urn:microsoft.com/office/officeart/2005/8/layout/chevron2"/>
    <dgm:cxn modelId="{DF59B66F-EDEE-4697-B7E8-160DE87A6CF1}" type="presParOf" srcId="{45EC9196-0CCC-44C0-95D8-CA724A8F258C}" destId="{31C76CBA-C2E7-400E-9F03-B68CF2459CD7}" srcOrd="0" destOrd="0" presId="urn:microsoft.com/office/officeart/2005/8/layout/chevron2"/>
    <dgm:cxn modelId="{AA49A32B-298D-4ED0-9C62-F45897DDF0A3}" type="presParOf" srcId="{45EC9196-0CCC-44C0-95D8-CA724A8F258C}" destId="{A1EF6E9D-5138-4564-A80C-F85E43EBDE13}" srcOrd="1" destOrd="0" presId="urn:microsoft.com/office/officeart/2005/8/layout/chevron2"/>
    <dgm:cxn modelId="{48329F15-67ED-45DF-9ED6-882946506EA2}" type="presParOf" srcId="{104244B4-773B-4D2E-86EE-69EC7A0912C3}" destId="{6C94B0B7-80C0-4DA4-8272-05FC2C5A402F}" srcOrd="1" destOrd="0" presId="urn:microsoft.com/office/officeart/2005/8/layout/chevron2"/>
    <dgm:cxn modelId="{471B3DCD-8029-40C4-9F5B-D532A2A6E3A6}" type="presParOf" srcId="{104244B4-773B-4D2E-86EE-69EC7A0912C3}" destId="{C02794E9-BAA9-4611-82B8-9CC1786DF3B0}" srcOrd="2" destOrd="0" presId="urn:microsoft.com/office/officeart/2005/8/layout/chevron2"/>
    <dgm:cxn modelId="{D1EC0ABF-C8AE-4625-9A37-F5F9FCA39EED}" type="presParOf" srcId="{C02794E9-BAA9-4611-82B8-9CC1786DF3B0}" destId="{60B0BAAF-8CA4-4957-9164-FBA770BCEAEC}" srcOrd="0" destOrd="0" presId="urn:microsoft.com/office/officeart/2005/8/layout/chevron2"/>
    <dgm:cxn modelId="{6120C1E8-D88C-4A68-B278-F387C8225FB8}" type="presParOf" srcId="{C02794E9-BAA9-4611-82B8-9CC1786DF3B0}" destId="{BD7EC31F-1792-4F3D-A737-09BD052F6B0B}" srcOrd="1" destOrd="0" presId="urn:microsoft.com/office/officeart/2005/8/layout/chevron2"/>
    <dgm:cxn modelId="{2F8A2691-F9AB-4AB2-A939-89AAA6D6E5EB}" type="presParOf" srcId="{104244B4-773B-4D2E-86EE-69EC7A0912C3}" destId="{5DB26CE1-D0DC-48A8-A27F-6ACD8840A12B}" srcOrd="3" destOrd="0" presId="urn:microsoft.com/office/officeart/2005/8/layout/chevron2"/>
    <dgm:cxn modelId="{6F36E939-1E10-4522-BA04-6BBFEB2379F7}" type="presParOf" srcId="{104244B4-773B-4D2E-86EE-69EC7A0912C3}" destId="{79A12942-902C-419C-8F71-4FE060E7B639}" srcOrd="4" destOrd="0" presId="urn:microsoft.com/office/officeart/2005/8/layout/chevron2"/>
    <dgm:cxn modelId="{FCB3D9EA-FEE5-4F80-BEC2-28327D94B948}" type="presParOf" srcId="{79A12942-902C-419C-8F71-4FE060E7B639}" destId="{8DE7A26E-4E20-4BC9-A12C-F11CC0DC97B4}" srcOrd="0" destOrd="0" presId="urn:microsoft.com/office/officeart/2005/8/layout/chevron2"/>
    <dgm:cxn modelId="{18F43DC9-D605-4821-B96B-482A62DC639D}" type="presParOf" srcId="{79A12942-902C-419C-8F71-4FE060E7B639}" destId="{66044B38-F176-48BF-9E07-35B31386F807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Lack of competitive salaries/Decreasing benefits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45058A9B-B285-41DE-B764-6C655F34F135}" type="presOf" srcId="{621B4EF2-251C-43D9-9CAE-33F9C9056B2E}" destId="{EF46ED5B-4A7D-4549-8723-93CA9EBBBB29}" srcOrd="0" destOrd="0" presId="urn:microsoft.com/office/officeart/2008/layout/LinedList"/>
    <dgm:cxn modelId="{4D6FC768-DC31-46B5-8CF4-F5D26F0609BA}" type="presOf" srcId="{0F0A6564-55B8-4F22-A3A1-928BDAF2377A}" destId="{3DAB70C3-99ED-4529-8B82-1F319AEFB2A6}" srcOrd="0" destOrd="0" presId="urn:microsoft.com/office/officeart/2008/layout/LinedList"/>
    <dgm:cxn modelId="{1B926A1E-9763-4475-B514-0745C93CDFD0}" type="presParOf" srcId="{3DAB70C3-99ED-4529-8B82-1F319AEFB2A6}" destId="{28BC425F-8257-46AE-BE6D-55CF5871758D}" srcOrd="0" destOrd="0" presId="urn:microsoft.com/office/officeart/2008/layout/LinedList"/>
    <dgm:cxn modelId="{E1FDE632-8D1E-4F56-8850-5AA96A6DC5A2}" type="presParOf" srcId="{3DAB70C3-99ED-4529-8B82-1F319AEFB2A6}" destId="{54085064-F5AD-43DD-BEB7-89738CF0C390}" srcOrd="1" destOrd="0" presId="urn:microsoft.com/office/officeart/2008/layout/LinedList"/>
    <dgm:cxn modelId="{D9B20441-4DCD-438A-A49F-C4FB8CB41096}" type="presParOf" srcId="{54085064-F5AD-43DD-BEB7-89738CF0C390}" destId="{EF46ED5B-4A7D-4549-8723-93CA9EBBBB29}" srcOrd="0" destOrd="0" presId="urn:microsoft.com/office/officeart/2008/layout/LinedList"/>
    <dgm:cxn modelId="{E1837404-2754-408A-87D0-BDADF701CAB7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Lack of faculty support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 custLinFactNeighborY="5221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EC732AF1-55B2-4514-80C2-DE30F6B1B389}" type="presOf" srcId="{0F0A6564-55B8-4F22-A3A1-928BDAF2377A}" destId="{3DAB70C3-99ED-4529-8B82-1F319AEFB2A6}" srcOrd="0" destOrd="0" presId="urn:microsoft.com/office/officeart/2008/layout/LinedList"/>
    <dgm:cxn modelId="{13A31CAE-DEE9-42AB-9F4F-003CD5C18BBB}" type="presOf" srcId="{621B4EF2-251C-43D9-9CAE-33F9C9056B2E}" destId="{EF46ED5B-4A7D-4549-8723-93CA9EBBBB29}" srcOrd="0" destOrd="0" presId="urn:microsoft.com/office/officeart/2008/layout/LinedList"/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E363A74B-A302-49A7-996D-CE7F9A5EAC53}" type="presParOf" srcId="{3DAB70C3-99ED-4529-8B82-1F319AEFB2A6}" destId="{28BC425F-8257-46AE-BE6D-55CF5871758D}" srcOrd="0" destOrd="0" presId="urn:microsoft.com/office/officeart/2008/layout/LinedList"/>
    <dgm:cxn modelId="{FC2B1147-2F77-47DC-9CAC-72EC89DA2DC6}" type="presParOf" srcId="{3DAB70C3-99ED-4529-8B82-1F319AEFB2A6}" destId="{54085064-F5AD-43DD-BEB7-89738CF0C390}" srcOrd="1" destOrd="0" presId="urn:microsoft.com/office/officeart/2008/layout/LinedList"/>
    <dgm:cxn modelId="{F1546862-B927-4B46-84BF-9DDDF41A8B00}" type="presParOf" srcId="{54085064-F5AD-43DD-BEB7-89738CF0C390}" destId="{EF46ED5B-4A7D-4549-8723-93CA9EBBBB29}" srcOrd="0" destOrd="0" presId="urn:microsoft.com/office/officeart/2008/layout/LinedList"/>
    <dgm:cxn modelId="{53044D5E-B72E-4B4D-8338-0CE0F5DB1C26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Work-life issues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 custLinFactNeighborY="-4794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4586E298-B217-4481-86E5-D1E594884791}" type="presOf" srcId="{621B4EF2-251C-43D9-9CAE-33F9C9056B2E}" destId="{EF46ED5B-4A7D-4549-8723-93CA9EBBBB29}" srcOrd="0" destOrd="0" presId="urn:microsoft.com/office/officeart/2008/layout/LinedList"/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467F01F8-5D63-41DF-850D-9BA9B80582DE}" type="presOf" srcId="{0F0A6564-55B8-4F22-A3A1-928BDAF2377A}" destId="{3DAB70C3-99ED-4529-8B82-1F319AEFB2A6}" srcOrd="0" destOrd="0" presId="urn:microsoft.com/office/officeart/2008/layout/LinedList"/>
    <dgm:cxn modelId="{B5BB5242-15CC-4541-A606-E84E5863AC17}" type="presParOf" srcId="{3DAB70C3-99ED-4529-8B82-1F319AEFB2A6}" destId="{28BC425F-8257-46AE-BE6D-55CF5871758D}" srcOrd="0" destOrd="0" presId="urn:microsoft.com/office/officeart/2008/layout/LinedList"/>
    <dgm:cxn modelId="{BEC87B23-6550-45F2-8185-F7E440FFA451}" type="presParOf" srcId="{3DAB70C3-99ED-4529-8B82-1F319AEFB2A6}" destId="{54085064-F5AD-43DD-BEB7-89738CF0C390}" srcOrd="1" destOrd="0" presId="urn:microsoft.com/office/officeart/2008/layout/LinedList"/>
    <dgm:cxn modelId="{172E8AE2-240C-4677-B2CD-A1B0B6592710}" type="presParOf" srcId="{54085064-F5AD-43DD-BEB7-89738CF0C390}" destId="{EF46ED5B-4A7D-4549-8723-93CA9EBBBB29}" srcOrd="0" destOrd="0" presId="urn:microsoft.com/office/officeart/2008/layout/LinedList"/>
    <dgm:cxn modelId="{B320D73F-3E38-484C-A5E5-BB284CC0BFED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Lack of job security</a:t>
          </a:r>
          <a:endParaRPr lang="en-US" sz="3800" i="0" dirty="0"/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 i="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 custLinFactNeighborY="-4794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 custScaleY="211448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0EDF4333-DC3B-46E3-8F8C-3855A2DA9298}" type="presOf" srcId="{621B4EF2-251C-43D9-9CAE-33F9C9056B2E}" destId="{EF46ED5B-4A7D-4549-8723-93CA9EBBBB29}" srcOrd="0" destOrd="0" presId="urn:microsoft.com/office/officeart/2008/layout/LinedList"/>
    <dgm:cxn modelId="{CFB97355-4FC1-4EF1-81EB-A3375B0B1BE2}" type="presOf" srcId="{0F0A6564-55B8-4F22-A3A1-928BDAF2377A}" destId="{3DAB70C3-99ED-4529-8B82-1F319AEFB2A6}" srcOrd="0" destOrd="0" presId="urn:microsoft.com/office/officeart/2008/layout/LinedList"/>
    <dgm:cxn modelId="{2D2729D3-F84B-4B4D-80C9-3F1D6146927F}" type="presParOf" srcId="{3DAB70C3-99ED-4529-8B82-1F319AEFB2A6}" destId="{28BC425F-8257-46AE-BE6D-55CF5871758D}" srcOrd="0" destOrd="0" presId="urn:microsoft.com/office/officeart/2008/layout/LinedList"/>
    <dgm:cxn modelId="{680B21BA-2F89-4CBB-A13C-3A7F5B780991}" type="presParOf" srcId="{3DAB70C3-99ED-4529-8B82-1F319AEFB2A6}" destId="{54085064-F5AD-43DD-BEB7-89738CF0C390}" srcOrd="1" destOrd="0" presId="urn:microsoft.com/office/officeart/2008/layout/LinedList"/>
    <dgm:cxn modelId="{2D1C2D78-6A90-432A-825B-F32204732924}" type="presParOf" srcId="{54085064-F5AD-43DD-BEB7-89738CF0C390}" destId="{EF46ED5B-4A7D-4549-8723-93CA9EBBBB29}" srcOrd="0" destOrd="0" presId="urn:microsoft.com/office/officeart/2008/layout/LinedList"/>
    <dgm:cxn modelId="{9B44D39E-F962-4556-9ED9-81BBA479D510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38FE9D5-B8D3-4BDB-A27D-16E21AA59D9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19BA3-FD16-4ED0-87EB-6DB2B631E73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smtClean="0"/>
            <a:t>Mentorship for new faculty </a:t>
          </a:r>
        </a:p>
      </dgm:t>
    </dgm:pt>
    <dgm:pt modelId="{EDDB4ABB-4960-4C23-86F9-0F39D218FF87}" type="parTrans" cxnId="{1CF8CF27-0552-4BEC-8E61-AC4DE9F00204}">
      <dgm:prSet/>
      <dgm:spPr/>
      <dgm:t>
        <a:bodyPr/>
        <a:lstStyle/>
        <a:p>
          <a:endParaRPr lang="en-US"/>
        </a:p>
      </dgm:t>
    </dgm:pt>
    <dgm:pt modelId="{BFE537EC-7F7A-4C13-A03B-A4DC6C6A3857}" type="sibTrans" cxnId="{1CF8CF27-0552-4BEC-8E61-AC4DE9F00204}">
      <dgm:prSet/>
      <dgm:spPr/>
      <dgm:t>
        <a:bodyPr/>
        <a:lstStyle/>
        <a:p>
          <a:endParaRPr lang="en-US"/>
        </a:p>
      </dgm:t>
    </dgm:pt>
    <dgm:pt modelId="{33F08E5E-2BA5-472C-80DA-D0BFD56A21B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smtClean="0"/>
            <a:t>Fair process to resolve conflicts</a:t>
          </a:r>
          <a:endParaRPr lang="en-US" sz="1800" dirty="0"/>
        </a:p>
      </dgm:t>
    </dgm:pt>
    <dgm:pt modelId="{DF90830B-A3A1-4C5C-B536-2E6BCC2F60C4}" type="parTrans" cxnId="{F91E1F66-E583-412C-99E7-C1E0179AD286}">
      <dgm:prSet/>
      <dgm:spPr/>
      <dgm:t>
        <a:bodyPr/>
        <a:lstStyle/>
        <a:p>
          <a:endParaRPr lang="en-US"/>
        </a:p>
      </dgm:t>
    </dgm:pt>
    <dgm:pt modelId="{A2832D0C-11A3-4594-BBCA-35C726339969}" type="sibTrans" cxnId="{F91E1F66-E583-412C-99E7-C1E0179AD286}">
      <dgm:prSet/>
      <dgm:spPr/>
      <dgm:t>
        <a:bodyPr/>
        <a:lstStyle/>
        <a:p>
          <a:endParaRPr lang="en-US"/>
        </a:p>
      </dgm:t>
    </dgm:pt>
    <dgm:pt modelId="{CBD16A56-5067-4CA6-927A-7757D44737C2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smtClean="0"/>
            <a:t>Access to adequate childcare</a:t>
          </a:r>
          <a:endParaRPr lang="en-US" sz="1800" dirty="0"/>
        </a:p>
      </dgm:t>
    </dgm:pt>
    <dgm:pt modelId="{30AA46C6-BE71-45E4-B7CC-72665EDA3050}" type="parTrans" cxnId="{E7F1E081-BC02-4EF6-9B0C-3050C720AEF6}">
      <dgm:prSet/>
      <dgm:spPr/>
      <dgm:t>
        <a:bodyPr/>
        <a:lstStyle/>
        <a:p>
          <a:endParaRPr lang="en-US"/>
        </a:p>
      </dgm:t>
    </dgm:pt>
    <dgm:pt modelId="{2E1D2FC0-7296-4495-A4EB-3999A78F2AD6}" type="sibTrans" cxnId="{E7F1E081-BC02-4EF6-9B0C-3050C720AEF6}">
      <dgm:prSet/>
      <dgm:spPr/>
      <dgm:t>
        <a:bodyPr/>
        <a:lstStyle/>
        <a:p>
          <a:endParaRPr lang="en-US"/>
        </a:p>
      </dgm:t>
    </dgm:pt>
    <dgm:pt modelId="{8C70F776-97AB-459C-BD1F-050EA5F8002C}">
      <dgm:prSet custT="1"/>
      <dgm:spPr>
        <a:solidFill>
          <a:schemeClr val="tx1"/>
        </a:solidFill>
      </dgm:spPr>
      <dgm:t>
        <a:bodyPr/>
        <a:lstStyle/>
        <a:p>
          <a:r>
            <a:rPr lang="en-US" sz="1800" dirty="0" smtClean="0"/>
            <a:t>Clear process to resolve conflicts</a:t>
          </a:r>
          <a:endParaRPr lang="en-US" sz="1800" dirty="0"/>
        </a:p>
      </dgm:t>
    </dgm:pt>
    <dgm:pt modelId="{B9BE6A84-F9C5-4C4A-9189-6967DEBCBDCC}" type="parTrans" cxnId="{7CA51B31-217E-440D-B431-ED40841DEC1F}">
      <dgm:prSet/>
      <dgm:spPr/>
      <dgm:t>
        <a:bodyPr/>
        <a:lstStyle/>
        <a:p>
          <a:endParaRPr lang="en-US"/>
        </a:p>
      </dgm:t>
    </dgm:pt>
    <dgm:pt modelId="{0B655A56-2A01-441A-9269-D7CAA4A382DA}" type="sibTrans" cxnId="{7CA51B31-217E-440D-B431-ED40841DEC1F}">
      <dgm:prSet/>
      <dgm:spPr/>
      <dgm:t>
        <a:bodyPr/>
        <a:lstStyle/>
        <a:p>
          <a:endParaRPr lang="en-US"/>
        </a:p>
      </dgm:t>
    </dgm:pt>
    <dgm:pt modelId="{F62BA04B-A1F5-4250-BBB2-BE49F6DEDA0C}" type="pres">
      <dgm:prSet presAssocID="{838FE9D5-B8D3-4BDB-A27D-16E21AA59D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A0CBB-5F0B-4D8E-ABCA-75D337BC7C85}" type="pres">
      <dgm:prSet presAssocID="{838FE9D5-B8D3-4BDB-A27D-16E21AA59D92}" presName="cycle" presStyleCnt="0"/>
      <dgm:spPr/>
    </dgm:pt>
    <dgm:pt modelId="{E2C3306B-95F2-4323-A8E5-F323CEEA1312}" type="pres">
      <dgm:prSet presAssocID="{8AA19BA3-FD16-4ED0-87EB-6DB2B631E73B}" presName="nodeFirstNode" presStyleLbl="node1" presStyleIdx="0" presStyleCnt="4" custScaleX="74141" custScaleY="72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FECFD-801F-4A55-93D3-234083472E03}" type="pres">
      <dgm:prSet presAssocID="{BFE537EC-7F7A-4C13-A03B-A4DC6C6A385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4DACD67-BBEA-4C94-863D-17A98BAB6DCE}" type="pres">
      <dgm:prSet presAssocID="{33F08E5E-2BA5-472C-80DA-D0BFD56A21BC}" presName="nodeFollowingNodes" presStyleLbl="node1" presStyleIdx="1" presStyleCnt="4" custScaleX="69546" custScaleY="76118" custRadScaleRad="96131" custRadScaleInc="-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C4CE4-150D-4CDF-995F-A1BE4E29CBC5}" type="pres">
      <dgm:prSet presAssocID="{8C70F776-97AB-459C-BD1F-050EA5F8002C}" presName="nodeFollowingNodes" presStyleLbl="node1" presStyleIdx="2" presStyleCnt="4" custScaleX="72727" custScaleY="76118" custRadScaleRad="99123" custRadScaleInc="-2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89F18-A333-43D1-8166-8673B3258EBD}" type="pres">
      <dgm:prSet presAssocID="{CBD16A56-5067-4CA6-927A-7757D44737C2}" presName="nodeFollowingNodes" presStyleLbl="node1" presStyleIdx="3" presStyleCnt="4" custScaleX="74214" custScaleY="81075" custRadScaleRad="108003" custRadScaleInc="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DD8F0B-C1D4-45FD-9458-CA8A93E73ED6}" type="presOf" srcId="{838FE9D5-B8D3-4BDB-A27D-16E21AA59D92}" destId="{F62BA04B-A1F5-4250-BBB2-BE49F6DEDA0C}" srcOrd="0" destOrd="0" presId="urn:microsoft.com/office/officeart/2005/8/layout/cycle3"/>
    <dgm:cxn modelId="{F219E127-829A-45EF-A18B-8F4458BAF27A}" type="presOf" srcId="{8C70F776-97AB-459C-BD1F-050EA5F8002C}" destId="{280C4CE4-150D-4CDF-995F-A1BE4E29CBC5}" srcOrd="0" destOrd="0" presId="urn:microsoft.com/office/officeart/2005/8/layout/cycle3"/>
    <dgm:cxn modelId="{80605BA5-5FEC-4973-85DD-16336A34DDF7}" type="presOf" srcId="{CBD16A56-5067-4CA6-927A-7757D44737C2}" destId="{6A689F18-A333-43D1-8166-8673B3258EBD}" srcOrd="0" destOrd="0" presId="urn:microsoft.com/office/officeart/2005/8/layout/cycle3"/>
    <dgm:cxn modelId="{38DFE08E-1C0C-491F-B484-413301783675}" type="presOf" srcId="{33F08E5E-2BA5-472C-80DA-D0BFD56A21BC}" destId="{84DACD67-BBEA-4C94-863D-17A98BAB6DCE}" srcOrd="0" destOrd="0" presId="urn:microsoft.com/office/officeart/2005/8/layout/cycle3"/>
    <dgm:cxn modelId="{C8B27F30-D8DE-4518-9017-65D6FC5C785C}" type="presOf" srcId="{BFE537EC-7F7A-4C13-A03B-A4DC6C6A3857}" destId="{8FDFECFD-801F-4A55-93D3-234083472E03}" srcOrd="0" destOrd="0" presId="urn:microsoft.com/office/officeart/2005/8/layout/cycle3"/>
    <dgm:cxn modelId="{B4E6175D-8FF5-4A94-A953-0734DCAAB4DE}" type="presOf" srcId="{8AA19BA3-FD16-4ED0-87EB-6DB2B631E73B}" destId="{E2C3306B-95F2-4323-A8E5-F323CEEA1312}" srcOrd="0" destOrd="0" presId="urn:microsoft.com/office/officeart/2005/8/layout/cycle3"/>
    <dgm:cxn modelId="{F91E1F66-E583-412C-99E7-C1E0179AD286}" srcId="{838FE9D5-B8D3-4BDB-A27D-16E21AA59D92}" destId="{33F08E5E-2BA5-472C-80DA-D0BFD56A21BC}" srcOrd="1" destOrd="0" parTransId="{DF90830B-A3A1-4C5C-B536-2E6BCC2F60C4}" sibTransId="{A2832D0C-11A3-4594-BBCA-35C726339969}"/>
    <dgm:cxn modelId="{1CF8CF27-0552-4BEC-8E61-AC4DE9F00204}" srcId="{838FE9D5-B8D3-4BDB-A27D-16E21AA59D92}" destId="{8AA19BA3-FD16-4ED0-87EB-6DB2B631E73B}" srcOrd="0" destOrd="0" parTransId="{EDDB4ABB-4960-4C23-86F9-0F39D218FF87}" sibTransId="{BFE537EC-7F7A-4C13-A03B-A4DC6C6A3857}"/>
    <dgm:cxn modelId="{7CA51B31-217E-440D-B431-ED40841DEC1F}" srcId="{838FE9D5-B8D3-4BDB-A27D-16E21AA59D92}" destId="{8C70F776-97AB-459C-BD1F-050EA5F8002C}" srcOrd="2" destOrd="0" parTransId="{B9BE6A84-F9C5-4C4A-9189-6967DEBCBDCC}" sibTransId="{0B655A56-2A01-441A-9269-D7CAA4A382DA}"/>
    <dgm:cxn modelId="{E7F1E081-BC02-4EF6-9B0C-3050C720AEF6}" srcId="{838FE9D5-B8D3-4BDB-A27D-16E21AA59D92}" destId="{CBD16A56-5067-4CA6-927A-7757D44737C2}" srcOrd="3" destOrd="0" parTransId="{30AA46C6-BE71-45E4-B7CC-72665EDA3050}" sibTransId="{2E1D2FC0-7296-4495-A4EB-3999A78F2AD6}"/>
    <dgm:cxn modelId="{4B1D10CE-27BD-46E8-9065-C8DF2253FF10}" type="presParOf" srcId="{F62BA04B-A1F5-4250-BBB2-BE49F6DEDA0C}" destId="{B25A0CBB-5F0B-4D8E-ABCA-75D337BC7C85}" srcOrd="0" destOrd="0" presId="urn:microsoft.com/office/officeart/2005/8/layout/cycle3"/>
    <dgm:cxn modelId="{2E1C60C6-7A82-41D7-958B-9D48F192CB84}" type="presParOf" srcId="{B25A0CBB-5F0B-4D8E-ABCA-75D337BC7C85}" destId="{E2C3306B-95F2-4323-A8E5-F323CEEA1312}" srcOrd="0" destOrd="0" presId="urn:microsoft.com/office/officeart/2005/8/layout/cycle3"/>
    <dgm:cxn modelId="{28B28E70-5258-40E4-BB5D-2380DDAAEB12}" type="presParOf" srcId="{B25A0CBB-5F0B-4D8E-ABCA-75D337BC7C85}" destId="{8FDFECFD-801F-4A55-93D3-234083472E03}" srcOrd="1" destOrd="0" presId="urn:microsoft.com/office/officeart/2005/8/layout/cycle3"/>
    <dgm:cxn modelId="{E5A97B81-ED84-4688-B23F-0A15EFE19939}" type="presParOf" srcId="{B25A0CBB-5F0B-4D8E-ABCA-75D337BC7C85}" destId="{84DACD67-BBEA-4C94-863D-17A98BAB6DCE}" srcOrd="2" destOrd="0" presId="urn:microsoft.com/office/officeart/2005/8/layout/cycle3"/>
    <dgm:cxn modelId="{A455067D-DBC8-4D68-938C-D59E7C6C571C}" type="presParOf" srcId="{B25A0CBB-5F0B-4D8E-ABCA-75D337BC7C85}" destId="{280C4CE4-150D-4CDF-995F-A1BE4E29CBC5}" srcOrd="3" destOrd="0" presId="urn:microsoft.com/office/officeart/2005/8/layout/cycle3"/>
    <dgm:cxn modelId="{05BE1895-6E35-44F2-9717-1B6767677223}" type="presParOf" srcId="{B25A0CBB-5F0B-4D8E-ABCA-75D337BC7C85}" destId="{6A689F18-A333-43D1-8166-8673B3258EB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E0C2A-7FBB-4375-A275-6CAAE6C1BDDA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CB9E72-9744-4A97-8CAE-2BAD980353AD}">
      <dgm:prSet/>
      <dgm:spPr/>
      <dgm:t>
        <a:bodyPr/>
        <a:lstStyle/>
        <a:p>
          <a:pPr rtl="0"/>
          <a:r>
            <a:rPr lang="en-US" dirty="0" smtClean="0"/>
            <a:t>Data were not reported for groups of fewer than 5 individuals </a:t>
          </a:r>
          <a:r>
            <a:rPr lang="en-US" b="0" dirty="0" smtClean="0"/>
            <a:t>where identity could be compromised</a:t>
          </a:r>
          <a:r>
            <a:rPr lang="en-US" b="1" dirty="0" smtClean="0"/>
            <a:t>   </a:t>
          </a:r>
          <a:endParaRPr lang="en-US" b="1" dirty="0"/>
        </a:p>
      </dgm:t>
    </dgm:pt>
    <dgm:pt modelId="{DCE561C2-E038-48B2-B4A9-4791FBEC4D60}" type="parTrans" cxnId="{BA234528-0333-4C94-9E56-2CAF90886BC7}">
      <dgm:prSet/>
      <dgm:spPr/>
      <dgm:t>
        <a:bodyPr/>
        <a:lstStyle/>
        <a:p>
          <a:endParaRPr lang="en-US"/>
        </a:p>
      </dgm:t>
    </dgm:pt>
    <dgm:pt modelId="{B953F0EB-F732-49C1-B1DA-36110C1582E9}" type="sibTrans" cxnId="{BA234528-0333-4C94-9E56-2CAF90886BC7}">
      <dgm:prSet/>
      <dgm:spPr/>
      <dgm:t>
        <a:bodyPr/>
        <a:lstStyle/>
        <a:p>
          <a:endParaRPr lang="en-US"/>
        </a:p>
      </dgm:t>
    </dgm:pt>
    <dgm:pt modelId="{6E509B0D-DB68-4FC2-A05B-53D413BB8C3D}">
      <dgm:prSet/>
      <dgm:spPr/>
      <dgm:t>
        <a:bodyPr/>
        <a:lstStyle/>
        <a:p>
          <a:pPr rtl="0"/>
          <a:r>
            <a:rPr lang="en-US" dirty="0" smtClean="0"/>
            <a:t>Instead, small groups were combined to eliminate possibility of identifying individuals</a:t>
          </a:r>
          <a:endParaRPr lang="en-US" dirty="0"/>
        </a:p>
      </dgm:t>
    </dgm:pt>
    <dgm:pt modelId="{740CAAE2-90E4-4BA4-BFAF-DFB50B3CB924}" type="parTrans" cxnId="{12F25695-547E-4DC9-A753-509A1AD81B16}">
      <dgm:prSet/>
      <dgm:spPr/>
      <dgm:t>
        <a:bodyPr/>
        <a:lstStyle/>
        <a:p>
          <a:endParaRPr lang="en-US"/>
        </a:p>
      </dgm:t>
    </dgm:pt>
    <dgm:pt modelId="{009E524E-4B52-489E-A07A-8B27A09CF506}" type="sibTrans" cxnId="{12F25695-547E-4DC9-A753-509A1AD81B16}">
      <dgm:prSet/>
      <dgm:spPr/>
      <dgm:t>
        <a:bodyPr/>
        <a:lstStyle/>
        <a:p>
          <a:endParaRPr lang="en-US"/>
        </a:p>
      </dgm:t>
    </dgm:pt>
    <dgm:pt modelId="{C64A1617-E69D-4F66-B9DF-705DAD43C509}" type="pres">
      <dgm:prSet presAssocID="{85EE0C2A-7FBB-4375-A275-6CAAE6C1BD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870DD-75EA-407C-B691-AFB042FAE008}" type="pres">
      <dgm:prSet presAssocID="{C3CB9E72-9744-4A97-8CAE-2BAD980353AD}" presName="circle1" presStyleLbl="node1" presStyleIdx="0" presStyleCnt="2"/>
      <dgm:spPr/>
    </dgm:pt>
    <dgm:pt modelId="{9991F6A9-E519-4EE2-BCE1-F2EA2AFC3188}" type="pres">
      <dgm:prSet presAssocID="{C3CB9E72-9744-4A97-8CAE-2BAD980353AD}" presName="space" presStyleCnt="0"/>
      <dgm:spPr/>
    </dgm:pt>
    <dgm:pt modelId="{6EC7CB34-FB3E-4343-95AC-DF9CEB40FD9C}" type="pres">
      <dgm:prSet presAssocID="{C3CB9E72-9744-4A97-8CAE-2BAD980353AD}" presName="rect1" presStyleLbl="alignAcc1" presStyleIdx="0" presStyleCnt="2"/>
      <dgm:spPr/>
      <dgm:t>
        <a:bodyPr/>
        <a:lstStyle/>
        <a:p>
          <a:endParaRPr lang="en-US"/>
        </a:p>
      </dgm:t>
    </dgm:pt>
    <dgm:pt modelId="{C75C1772-F0F4-43B9-9D46-811CDBCB5655}" type="pres">
      <dgm:prSet presAssocID="{6E509B0D-DB68-4FC2-A05B-53D413BB8C3D}" presName="vertSpace2" presStyleLbl="node1" presStyleIdx="0" presStyleCnt="2"/>
      <dgm:spPr/>
    </dgm:pt>
    <dgm:pt modelId="{018D97DF-D809-49BB-95C0-E96D3E2A0965}" type="pres">
      <dgm:prSet presAssocID="{6E509B0D-DB68-4FC2-A05B-53D413BB8C3D}" presName="circle2" presStyleLbl="node1" presStyleIdx="1" presStyleCnt="2"/>
      <dgm:spPr/>
    </dgm:pt>
    <dgm:pt modelId="{59C6B2FA-7E88-439D-8B2C-FA420F87E0E8}" type="pres">
      <dgm:prSet presAssocID="{6E509B0D-DB68-4FC2-A05B-53D413BB8C3D}" presName="rect2" presStyleLbl="alignAcc1" presStyleIdx="1" presStyleCnt="2"/>
      <dgm:spPr/>
      <dgm:t>
        <a:bodyPr/>
        <a:lstStyle/>
        <a:p>
          <a:endParaRPr lang="en-US"/>
        </a:p>
      </dgm:t>
    </dgm:pt>
    <dgm:pt modelId="{300510AF-CDF9-49D9-AD48-48A7356C403B}" type="pres">
      <dgm:prSet presAssocID="{C3CB9E72-9744-4A97-8CAE-2BAD980353AD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ED2E1-8462-4289-A41E-17F0A32CF7C7}" type="pres">
      <dgm:prSet presAssocID="{6E509B0D-DB68-4FC2-A05B-53D413BB8C3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B62E3-12BC-4C5E-947B-69DA00563879}" type="presOf" srcId="{C3CB9E72-9744-4A97-8CAE-2BAD980353AD}" destId="{6EC7CB34-FB3E-4343-95AC-DF9CEB40FD9C}" srcOrd="0" destOrd="0" presId="urn:microsoft.com/office/officeart/2005/8/layout/target3"/>
    <dgm:cxn modelId="{12F25695-547E-4DC9-A753-509A1AD81B16}" srcId="{85EE0C2A-7FBB-4375-A275-6CAAE6C1BDDA}" destId="{6E509B0D-DB68-4FC2-A05B-53D413BB8C3D}" srcOrd="1" destOrd="0" parTransId="{740CAAE2-90E4-4BA4-BFAF-DFB50B3CB924}" sibTransId="{009E524E-4B52-489E-A07A-8B27A09CF506}"/>
    <dgm:cxn modelId="{62A89515-000D-46FB-B309-1ADAFA19396C}" type="presOf" srcId="{85EE0C2A-7FBB-4375-A275-6CAAE6C1BDDA}" destId="{C64A1617-E69D-4F66-B9DF-705DAD43C509}" srcOrd="0" destOrd="0" presId="urn:microsoft.com/office/officeart/2005/8/layout/target3"/>
    <dgm:cxn modelId="{4CA01982-F131-4398-B79B-837810A220B3}" type="presOf" srcId="{C3CB9E72-9744-4A97-8CAE-2BAD980353AD}" destId="{300510AF-CDF9-49D9-AD48-48A7356C403B}" srcOrd="1" destOrd="0" presId="urn:microsoft.com/office/officeart/2005/8/layout/target3"/>
    <dgm:cxn modelId="{C659991A-FE04-4770-9CA2-04920CE8053C}" type="presOf" srcId="{6E509B0D-DB68-4FC2-A05B-53D413BB8C3D}" destId="{BA8ED2E1-8462-4289-A41E-17F0A32CF7C7}" srcOrd="1" destOrd="0" presId="urn:microsoft.com/office/officeart/2005/8/layout/target3"/>
    <dgm:cxn modelId="{C941606E-57AE-44A8-8625-AA9B374E0AC9}" type="presOf" srcId="{6E509B0D-DB68-4FC2-A05B-53D413BB8C3D}" destId="{59C6B2FA-7E88-439D-8B2C-FA420F87E0E8}" srcOrd="0" destOrd="0" presId="urn:microsoft.com/office/officeart/2005/8/layout/target3"/>
    <dgm:cxn modelId="{BA234528-0333-4C94-9E56-2CAF90886BC7}" srcId="{85EE0C2A-7FBB-4375-A275-6CAAE6C1BDDA}" destId="{C3CB9E72-9744-4A97-8CAE-2BAD980353AD}" srcOrd="0" destOrd="0" parTransId="{DCE561C2-E038-48B2-B4A9-4791FBEC4D60}" sibTransId="{B953F0EB-F732-49C1-B1DA-36110C1582E9}"/>
    <dgm:cxn modelId="{01F22FEA-5359-49B0-B704-7AAA124EB7DE}" type="presParOf" srcId="{C64A1617-E69D-4F66-B9DF-705DAD43C509}" destId="{2EC870DD-75EA-407C-B691-AFB042FAE008}" srcOrd="0" destOrd="0" presId="urn:microsoft.com/office/officeart/2005/8/layout/target3"/>
    <dgm:cxn modelId="{40486659-4357-4C29-9D1C-AD636255A678}" type="presParOf" srcId="{C64A1617-E69D-4F66-B9DF-705DAD43C509}" destId="{9991F6A9-E519-4EE2-BCE1-F2EA2AFC3188}" srcOrd="1" destOrd="0" presId="urn:microsoft.com/office/officeart/2005/8/layout/target3"/>
    <dgm:cxn modelId="{07A8BEFB-7011-4435-85AC-8EDD0334174D}" type="presParOf" srcId="{C64A1617-E69D-4F66-B9DF-705DAD43C509}" destId="{6EC7CB34-FB3E-4343-95AC-DF9CEB40FD9C}" srcOrd="2" destOrd="0" presId="urn:microsoft.com/office/officeart/2005/8/layout/target3"/>
    <dgm:cxn modelId="{F4338D21-700B-4B7C-8D97-807F274E14E6}" type="presParOf" srcId="{C64A1617-E69D-4F66-B9DF-705DAD43C509}" destId="{C75C1772-F0F4-43B9-9D46-811CDBCB5655}" srcOrd="3" destOrd="0" presId="urn:microsoft.com/office/officeart/2005/8/layout/target3"/>
    <dgm:cxn modelId="{D3A49938-FE7F-4BCA-900F-B2D7F334DC34}" type="presParOf" srcId="{C64A1617-E69D-4F66-B9DF-705DAD43C509}" destId="{018D97DF-D809-49BB-95C0-E96D3E2A0965}" srcOrd="4" destOrd="0" presId="urn:microsoft.com/office/officeart/2005/8/layout/target3"/>
    <dgm:cxn modelId="{BD4FCA6F-505E-45B6-BE6F-F2A54721485F}" type="presParOf" srcId="{C64A1617-E69D-4F66-B9DF-705DAD43C509}" destId="{59C6B2FA-7E88-439D-8B2C-FA420F87E0E8}" srcOrd="5" destOrd="0" presId="urn:microsoft.com/office/officeart/2005/8/layout/target3"/>
    <dgm:cxn modelId="{5E79054B-92C6-49BE-9B39-B7943B583746}" type="presParOf" srcId="{C64A1617-E69D-4F66-B9DF-705DAD43C509}" destId="{300510AF-CDF9-49D9-AD48-48A7356C403B}" srcOrd="6" destOrd="0" presId="urn:microsoft.com/office/officeart/2005/8/layout/target3"/>
    <dgm:cxn modelId="{6DE46B58-625C-4708-81E8-49B61856A488}" type="presParOf" srcId="{C64A1617-E69D-4F66-B9DF-705DAD43C509}" destId="{BA8ED2E1-8462-4289-A41E-17F0A32CF7C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38FE9D5-B8D3-4BDB-A27D-16E21AA59D9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19BA3-FD16-4ED0-87EB-6DB2B631E73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smtClean="0"/>
            <a:t>Career span development opportunities for faculty at all ranks</a:t>
          </a:r>
        </a:p>
      </dgm:t>
    </dgm:pt>
    <dgm:pt modelId="{EDDB4ABB-4960-4C23-86F9-0F39D218FF87}" type="parTrans" cxnId="{1CF8CF27-0552-4BEC-8E61-AC4DE9F00204}">
      <dgm:prSet/>
      <dgm:spPr/>
      <dgm:t>
        <a:bodyPr/>
        <a:lstStyle/>
        <a:p>
          <a:endParaRPr lang="en-US"/>
        </a:p>
      </dgm:t>
    </dgm:pt>
    <dgm:pt modelId="{BFE537EC-7F7A-4C13-A03B-A4DC6C6A3857}" type="sibTrans" cxnId="{1CF8CF27-0552-4BEC-8E61-AC4DE9F00204}">
      <dgm:prSet/>
      <dgm:spPr/>
      <dgm:t>
        <a:bodyPr/>
        <a:lstStyle/>
        <a:p>
          <a:endParaRPr lang="en-US"/>
        </a:p>
      </dgm:t>
    </dgm:pt>
    <dgm:pt modelId="{33F08E5E-2BA5-472C-80DA-D0BFD56A21B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smtClean="0"/>
            <a:t>Resources for reporting concerns</a:t>
          </a:r>
          <a:endParaRPr lang="en-US" sz="1800" dirty="0"/>
        </a:p>
      </dgm:t>
    </dgm:pt>
    <dgm:pt modelId="{DF90830B-A3A1-4C5C-B536-2E6BCC2F60C4}" type="parTrans" cxnId="{F91E1F66-E583-412C-99E7-C1E0179AD286}">
      <dgm:prSet/>
      <dgm:spPr/>
      <dgm:t>
        <a:bodyPr/>
        <a:lstStyle/>
        <a:p>
          <a:endParaRPr lang="en-US"/>
        </a:p>
      </dgm:t>
    </dgm:pt>
    <dgm:pt modelId="{A2832D0C-11A3-4594-BBCA-35C726339969}" type="sibTrans" cxnId="{F91E1F66-E583-412C-99E7-C1E0179AD286}">
      <dgm:prSet/>
      <dgm:spPr/>
      <dgm:t>
        <a:bodyPr/>
        <a:lstStyle/>
        <a:p>
          <a:endParaRPr lang="en-US"/>
        </a:p>
      </dgm:t>
    </dgm:pt>
    <dgm:pt modelId="{8C70F776-97AB-459C-BD1F-050EA5F8002C}">
      <dgm:prSet custT="1"/>
      <dgm:spPr>
        <a:solidFill>
          <a:schemeClr val="tx1"/>
        </a:solidFill>
      </dgm:spPr>
      <dgm:t>
        <a:bodyPr/>
        <a:lstStyle/>
        <a:p>
          <a:r>
            <a:rPr lang="en-US" sz="1800" dirty="0" smtClean="0"/>
            <a:t>Flexibility for stopping the tenure clock</a:t>
          </a:r>
          <a:endParaRPr lang="en-US" sz="1800" dirty="0"/>
        </a:p>
      </dgm:t>
    </dgm:pt>
    <dgm:pt modelId="{B9BE6A84-F9C5-4C4A-9189-6967DEBCBDCC}" type="parTrans" cxnId="{7CA51B31-217E-440D-B431-ED40841DEC1F}">
      <dgm:prSet/>
      <dgm:spPr/>
      <dgm:t>
        <a:bodyPr/>
        <a:lstStyle/>
        <a:p>
          <a:endParaRPr lang="en-US"/>
        </a:p>
      </dgm:t>
    </dgm:pt>
    <dgm:pt modelId="{0B655A56-2A01-441A-9269-D7CAA4A382DA}" type="sibTrans" cxnId="{7CA51B31-217E-440D-B431-ED40841DEC1F}">
      <dgm:prSet/>
      <dgm:spPr/>
      <dgm:t>
        <a:bodyPr/>
        <a:lstStyle/>
        <a:p>
          <a:endParaRPr lang="en-US"/>
        </a:p>
      </dgm:t>
    </dgm:pt>
    <dgm:pt modelId="{D755AC28-37F1-49BF-8026-99A6D44E2540}">
      <dgm:prSet custT="1"/>
      <dgm:spPr>
        <a:solidFill>
          <a:schemeClr val="tx1"/>
        </a:solidFill>
      </dgm:spPr>
      <dgm:t>
        <a:bodyPr/>
        <a:lstStyle/>
        <a:p>
          <a:r>
            <a:rPr lang="en-US" sz="1800" dirty="0" smtClean="0"/>
            <a:t>Access to counseling for people who have experienced harassment</a:t>
          </a:r>
          <a:endParaRPr lang="en-US" sz="1800" dirty="0"/>
        </a:p>
      </dgm:t>
    </dgm:pt>
    <dgm:pt modelId="{C066179A-3903-4F72-AEBB-F6CA94A8BE98}" type="parTrans" cxnId="{7F927321-9F80-45F8-84AC-3DE4956A4229}">
      <dgm:prSet/>
      <dgm:spPr/>
      <dgm:t>
        <a:bodyPr/>
        <a:lstStyle/>
        <a:p>
          <a:endParaRPr lang="en-US"/>
        </a:p>
      </dgm:t>
    </dgm:pt>
    <dgm:pt modelId="{DFE65B57-1555-4136-B24D-02373B15BEEC}" type="sibTrans" cxnId="{7F927321-9F80-45F8-84AC-3DE4956A4229}">
      <dgm:prSet/>
      <dgm:spPr/>
      <dgm:t>
        <a:bodyPr/>
        <a:lstStyle/>
        <a:p>
          <a:endParaRPr lang="en-US"/>
        </a:p>
      </dgm:t>
    </dgm:pt>
    <dgm:pt modelId="{F62BA04B-A1F5-4250-BBB2-BE49F6DEDA0C}" type="pres">
      <dgm:prSet presAssocID="{838FE9D5-B8D3-4BDB-A27D-16E21AA59D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A0CBB-5F0B-4D8E-ABCA-75D337BC7C85}" type="pres">
      <dgm:prSet presAssocID="{838FE9D5-B8D3-4BDB-A27D-16E21AA59D92}" presName="cycle" presStyleCnt="0"/>
      <dgm:spPr/>
    </dgm:pt>
    <dgm:pt modelId="{E2C3306B-95F2-4323-A8E5-F323CEEA1312}" type="pres">
      <dgm:prSet presAssocID="{8AA19BA3-FD16-4ED0-87EB-6DB2B631E73B}" presName="nodeFirstNode" presStyleLbl="node1" presStyleIdx="0" presStyleCnt="4" custScaleX="75688" custScaleY="7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FECFD-801F-4A55-93D3-234083472E03}" type="pres">
      <dgm:prSet presAssocID="{BFE537EC-7F7A-4C13-A03B-A4DC6C6A385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2D3EDEE-19F2-4995-9F7C-3E34000A55F6}" type="pres">
      <dgm:prSet presAssocID="{D755AC28-37F1-49BF-8026-99A6D44E2540}" presName="nodeFollowingNodes" presStyleLbl="node1" presStyleIdx="1" presStyleCnt="4" custScaleX="74367" custScaleY="77437" custRadScaleRad="100755" custRadScaleInc="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ACD67-BBEA-4C94-863D-17A98BAB6DCE}" type="pres">
      <dgm:prSet presAssocID="{33F08E5E-2BA5-472C-80DA-D0BFD56A21BC}" presName="nodeFollowingNodes" presStyleLbl="node1" presStyleIdx="2" presStyleCnt="4" custScaleX="66877" custScaleY="66271" custRadScaleRad="96134" custRadScaleInc="-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C4CE4-150D-4CDF-995F-A1BE4E29CBC5}" type="pres">
      <dgm:prSet presAssocID="{8C70F776-97AB-459C-BD1F-050EA5F8002C}" presName="nodeFollowingNodes" presStyleLbl="node1" presStyleIdx="3" presStyleCnt="4" custScaleX="74245" custScaleY="78773" custRadScaleRad="109945" custRadScaleInc="-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5EE03-11B6-4C72-AF40-88AA71511F11}" type="presOf" srcId="{BFE537EC-7F7A-4C13-A03B-A4DC6C6A3857}" destId="{8FDFECFD-801F-4A55-93D3-234083472E03}" srcOrd="0" destOrd="0" presId="urn:microsoft.com/office/officeart/2005/8/layout/cycle3"/>
    <dgm:cxn modelId="{BEFDE39B-4D76-4D34-A568-7A7AD914B1CA}" type="presOf" srcId="{D755AC28-37F1-49BF-8026-99A6D44E2540}" destId="{A2D3EDEE-19F2-4995-9F7C-3E34000A55F6}" srcOrd="0" destOrd="0" presId="urn:microsoft.com/office/officeart/2005/8/layout/cycle3"/>
    <dgm:cxn modelId="{F6C76449-D706-4D5F-941F-8C196387BD72}" type="presOf" srcId="{8AA19BA3-FD16-4ED0-87EB-6DB2B631E73B}" destId="{E2C3306B-95F2-4323-A8E5-F323CEEA1312}" srcOrd="0" destOrd="0" presId="urn:microsoft.com/office/officeart/2005/8/layout/cycle3"/>
    <dgm:cxn modelId="{7F927321-9F80-45F8-84AC-3DE4956A4229}" srcId="{838FE9D5-B8D3-4BDB-A27D-16E21AA59D92}" destId="{D755AC28-37F1-49BF-8026-99A6D44E2540}" srcOrd="1" destOrd="0" parTransId="{C066179A-3903-4F72-AEBB-F6CA94A8BE98}" sibTransId="{DFE65B57-1555-4136-B24D-02373B15BEEC}"/>
    <dgm:cxn modelId="{1CF8CF27-0552-4BEC-8E61-AC4DE9F00204}" srcId="{838FE9D5-B8D3-4BDB-A27D-16E21AA59D92}" destId="{8AA19BA3-FD16-4ED0-87EB-6DB2B631E73B}" srcOrd="0" destOrd="0" parTransId="{EDDB4ABB-4960-4C23-86F9-0F39D218FF87}" sibTransId="{BFE537EC-7F7A-4C13-A03B-A4DC6C6A3857}"/>
    <dgm:cxn modelId="{F91E1F66-E583-412C-99E7-C1E0179AD286}" srcId="{838FE9D5-B8D3-4BDB-A27D-16E21AA59D92}" destId="{33F08E5E-2BA5-472C-80DA-D0BFD56A21BC}" srcOrd="2" destOrd="0" parTransId="{DF90830B-A3A1-4C5C-B536-2E6BCC2F60C4}" sibTransId="{A2832D0C-11A3-4594-BBCA-35C726339969}"/>
    <dgm:cxn modelId="{63B2AB10-765B-4B87-80FF-71881F549101}" type="presOf" srcId="{33F08E5E-2BA5-472C-80DA-D0BFD56A21BC}" destId="{84DACD67-BBEA-4C94-863D-17A98BAB6DCE}" srcOrd="0" destOrd="0" presId="urn:microsoft.com/office/officeart/2005/8/layout/cycle3"/>
    <dgm:cxn modelId="{7CA51B31-217E-440D-B431-ED40841DEC1F}" srcId="{838FE9D5-B8D3-4BDB-A27D-16E21AA59D92}" destId="{8C70F776-97AB-459C-BD1F-050EA5F8002C}" srcOrd="3" destOrd="0" parTransId="{B9BE6A84-F9C5-4C4A-9189-6967DEBCBDCC}" sibTransId="{0B655A56-2A01-441A-9269-D7CAA4A382DA}"/>
    <dgm:cxn modelId="{D7B5F9F8-7F2C-4A7B-A14D-FA898427275C}" type="presOf" srcId="{838FE9D5-B8D3-4BDB-A27D-16E21AA59D92}" destId="{F62BA04B-A1F5-4250-BBB2-BE49F6DEDA0C}" srcOrd="0" destOrd="0" presId="urn:microsoft.com/office/officeart/2005/8/layout/cycle3"/>
    <dgm:cxn modelId="{CD44D531-4838-45E9-A597-1E7415548EBA}" type="presOf" srcId="{8C70F776-97AB-459C-BD1F-050EA5F8002C}" destId="{280C4CE4-150D-4CDF-995F-A1BE4E29CBC5}" srcOrd="0" destOrd="0" presId="urn:microsoft.com/office/officeart/2005/8/layout/cycle3"/>
    <dgm:cxn modelId="{060F3862-7BD0-40A0-9FF1-C413B3AD5F58}" type="presParOf" srcId="{F62BA04B-A1F5-4250-BBB2-BE49F6DEDA0C}" destId="{B25A0CBB-5F0B-4D8E-ABCA-75D337BC7C85}" srcOrd="0" destOrd="0" presId="urn:microsoft.com/office/officeart/2005/8/layout/cycle3"/>
    <dgm:cxn modelId="{5FCB6FBB-F079-42F8-B166-304EA2B78FD7}" type="presParOf" srcId="{B25A0CBB-5F0B-4D8E-ABCA-75D337BC7C85}" destId="{E2C3306B-95F2-4323-A8E5-F323CEEA1312}" srcOrd="0" destOrd="0" presId="urn:microsoft.com/office/officeart/2005/8/layout/cycle3"/>
    <dgm:cxn modelId="{C9B57228-E394-4499-AB3E-9C5B329740A3}" type="presParOf" srcId="{B25A0CBB-5F0B-4D8E-ABCA-75D337BC7C85}" destId="{8FDFECFD-801F-4A55-93D3-234083472E03}" srcOrd="1" destOrd="0" presId="urn:microsoft.com/office/officeart/2005/8/layout/cycle3"/>
    <dgm:cxn modelId="{0CD7911D-B18B-4A8E-8C42-4987E3E3E36D}" type="presParOf" srcId="{B25A0CBB-5F0B-4D8E-ABCA-75D337BC7C85}" destId="{A2D3EDEE-19F2-4995-9F7C-3E34000A55F6}" srcOrd="2" destOrd="0" presId="urn:microsoft.com/office/officeart/2005/8/layout/cycle3"/>
    <dgm:cxn modelId="{432B044F-5E2B-4E49-AA80-8D1A3B397659}" type="presParOf" srcId="{B25A0CBB-5F0B-4D8E-ABCA-75D337BC7C85}" destId="{84DACD67-BBEA-4C94-863D-17A98BAB6DCE}" srcOrd="3" destOrd="0" presId="urn:microsoft.com/office/officeart/2005/8/layout/cycle3"/>
    <dgm:cxn modelId="{61DA2C3C-FD88-4407-8AC7-15BECB9BA527}" type="presParOf" srcId="{B25A0CBB-5F0B-4D8E-ABCA-75D337BC7C85}" destId="{280C4CE4-150D-4CDF-995F-A1BE4E29CBC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38FE9D5-B8D3-4BDB-A27D-16E21AA59D92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AA19BA3-FD16-4ED0-87EB-6DB2B631E73B}">
      <dgm:prSet phldrT="[Text]" custT="1"/>
      <dgm:spPr/>
      <dgm:t>
        <a:bodyPr/>
        <a:lstStyle/>
        <a:p>
          <a:r>
            <a:rPr lang="en-US" sz="1800" dirty="0" smtClean="0"/>
            <a:t>Diversity-related professional experiences as one of the criteria for hiring of staff/faculty</a:t>
          </a:r>
          <a:endParaRPr lang="en-US" sz="1800" dirty="0"/>
        </a:p>
      </dgm:t>
    </dgm:pt>
    <dgm:pt modelId="{EDDB4ABB-4960-4C23-86F9-0F39D218FF87}" type="parTrans" cxnId="{1CF8CF27-0552-4BEC-8E61-AC4DE9F00204}">
      <dgm:prSet/>
      <dgm:spPr/>
      <dgm:t>
        <a:bodyPr/>
        <a:lstStyle/>
        <a:p>
          <a:endParaRPr lang="en-US"/>
        </a:p>
      </dgm:t>
    </dgm:pt>
    <dgm:pt modelId="{BFE537EC-7F7A-4C13-A03B-A4DC6C6A3857}" type="sibTrans" cxnId="{1CF8CF27-0552-4BEC-8E61-AC4DE9F00204}">
      <dgm:prSet/>
      <dgm:spPr/>
      <dgm:t>
        <a:bodyPr/>
        <a:lstStyle/>
        <a:p>
          <a:endParaRPr lang="en-US"/>
        </a:p>
      </dgm:t>
    </dgm:pt>
    <dgm:pt modelId="{33F08E5E-2BA5-472C-80DA-D0BFD56A21BC}">
      <dgm:prSet phldrT="[Text]" custT="1"/>
      <dgm:spPr/>
      <dgm:t>
        <a:bodyPr/>
        <a:lstStyle/>
        <a:p>
          <a:r>
            <a:rPr lang="en-US" sz="1800" dirty="0" smtClean="0"/>
            <a:t>Equity and diversity training to promotion and tenure committees</a:t>
          </a:r>
          <a:endParaRPr lang="en-US" sz="1800" dirty="0"/>
        </a:p>
      </dgm:t>
    </dgm:pt>
    <dgm:pt modelId="{DF90830B-A3A1-4C5C-B536-2E6BCC2F60C4}" type="parTrans" cxnId="{F91E1F66-E583-412C-99E7-C1E0179AD286}">
      <dgm:prSet/>
      <dgm:spPr/>
      <dgm:t>
        <a:bodyPr/>
        <a:lstStyle/>
        <a:p>
          <a:endParaRPr lang="en-US"/>
        </a:p>
      </dgm:t>
    </dgm:pt>
    <dgm:pt modelId="{A2832D0C-11A3-4594-BBCA-35C726339969}" type="sibTrans" cxnId="{F91E1F66-E583-412C-99E7-C1E0179AD286}">
      <dgm:prSet/>
      <dgm:spPr/>
      <dgm:t>
        <a:bodyPr/>
        <a:lstStyle/>
        <a:p>
          <a:endParaRPr lang="en-US"/>
        </a:p>
      </dgm:t>
    </dgm:pt>
    <dgm:pt modelId="{CBD16A56-5067-4CA6-927A-7757D44737C2}">
      <dgm:prSet phldrT="[Text]" custT="1"/>
      <dgm:spPr/>
      <dgm:t>
        <a:bodyPr/>
        <a:lstStyle/>
        <a:p>
          <a:r>
            <a:rPr lang="en-US" sz="1800" dirty="0" smtClean="0"/>
            <a:t>Diversity and equity training for faculty</a:t>
          </a:r>
          <a:endParaRPr lang="en-US" sz="1800" dirty="0"/>
        </a:p>
      </dgm:t>
    </dgm:pt>
    <dgm:pt modelId="{30AA46C6-BE71-45E4-B7CC-72665EDA3050}" type="parTrans" cxnId="{E7F1E081-BC02-4EF6-9B0C-3050C720AEF6}">
      <dgm:prSet/>
      <dgm:spPr/>
      <dgm:t>
        <a:bodyPr/>
        <a:lstStyle/>
        <a:p>
          <a:endParaRPr lang="en-US"/>
        </a:p>
      </dgm:t>
    </dgm:pt>
    <dgm:pt modelId="{2E1D2FC0-7296-4495-A4EB-3999A78F2AD6}" type="sibTrans" cxnId="{E7F1E081-BC02-4EF6-9B0C-3050C720AEF6}">
      <dgm:prSet/>
      <dgm:spPr/>
      <dgm:t>
        <a:bodyPr/>
        <a:lstStyle/>
        <a:p>
          <a:endParaRPr lang="en-US"/>
        </a:p>
      </dgm:t>
    </dgm:pt>
    <dgm:pt modelId="{8C70F776-97AB-459C-BD1F-050EA5F8002C}">
      <dgm:prSet custT="1"/>
      <dgm:spPr/>
      <dgm:t>
        <a:bodyPr/>
        <a:lstStyle/>
        <a:p>
          <a:r>
            <a:rPr lang="en-US" sz="1800" dirty="0" smtClean="0"/>
            <a:t>Equity and diversity training to search committees</a:t>
          </a:r>
          <a:endParaRPr lang="en-US" sz="1800" dirty="0"/>
        </a:p>
      </dgm:t>
    </dgm:pt>
    <dgm:pt modelId="{B9BE6A84-F9C5-4C4A-9189-6967DEBCBDCC}" type="parTrans" cxnId="{7CA51B31-217E-440D-B431-ED40841DEC1F}">
      <dgm:prSet/>
      <dgm:spPr/>
      <dgm:t>
        <a:bodyPr/>
        <a:lstStyle/>
        <a:p>
          <a:endParaRPr lang="en-US"/>
        </a:p>
      </dgm:t>
    </dgm:pt>
    <dgm:pt modelId="{0B655A56-2A01-441A-9269-D7CAA4A382DA}" type="sibTrans" cxnId="{7CA51B31-217E-440D-B431-ED40841DEC1F}">
      <dgm:prSet/>
      <dgm:spPr/>
      <dgm:t>
        <a:bodyPr/>
        <a:lstStyle/>
        <a:p>
          <a:endParaRPr lang="en-US"/>
        </a:p>
      </dgm:t>
    </dgm:pt>
    <dgm:pt modelId="{28F85266-94E6-4F96-BBEE-91A62112F997}">
      <dgm:prSet phldrT="[Text]" custT="1"/>
      <dgm:spPr/>
      <dgm:t>
        <a:bodyPr/>
        <a:lstStyle/>
        <a:p>
          <a:r>
            <a:rPr lang="en-US" sz="1800" dirty="0" smtClean="0"/>
            <a:t>Recognition and rewards for including diversity issues in courses across the curriculum</a:t>
          </a:r>
          <a:endParaRPr lang="en-US" sz="1800" dirty="0"/>
        </a:p>
      </dgm:t>
    </dgm:pt>
    <dgm:pt modelId="{AF2B3D2F-65AD-41D4-9AE5-F8E0EA33FB86}" type="parTrans" cxnId="{3DCFBD36-DA68-4129-A08E-F9906C74A075}">
      <dgm:prSet/>
      <dgm:spPr/>
      <dgm:t>
        <a:bodyPr/>
        <a:lstStyle/>
        <a:p>
          <a:endParaRPr lang="en-US"/>
        </a:p>
      </dgm:t>
    </dgm:pt>
    <dgm:pt modelId="{3AA8FE0A-81A7-4C4B-B44E-A828192622D3}" type="sibTrans" cxnId="{3DCFBD36-DA68-4129-A08E-F9906C74A075}">
      <dgm:prSet/>
      <dgm:spPr/>
      <dgm:t>
        <a:bodyPr/>
        <a:lstStyle/>
        <a:p>
          <a:endParaRPr lang="en-US"/>
        </a:p>
      </dgm:t>
    </dgm:pt>
    <dgm:pt modelId="{F62BA04B-A1F5-4250-BBB2-BE49F6DEDA0C}" type="pres">
      <dgm:prSet presAssocID="{838FE9D5-B8D3-4BDB-A27D-16E21AA59D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A0CBB-5F0B-4D8E-ABCA-75D337BC7C85}" type="pres">
      <dgm:prSet presAssocID="{838FE9D5-B8D3-4BDB-A27D-16E21AA59D92}" presName="cycle" presStyleCnt="0"/>
      <dgm:spPr/>
      <dgm:t>
        <a:bodyPr/>
        <a:lstStyle/>
        <a:p>
          <a:endParaRPr lang="en-US"/>
        </a:p>
      </dgm:t>
    </dgm:pt>
    <dgm:pt modelId="{E2C3306B-95F2-4323-A8E5-F323CEEA1312}" type="pres">
      <dgm:prSet presAssocID="{8AA19BA3-FD16-4ED0-87EB-6DB2B631E73B}" presName="nodeFirstNode" presStyleLbl="node1" presStyleIdx="0" presStyleCnt="5" custScaleX="97045" custScaleY="123154" custRadScaleRad="100264" custRadScaleInc="-5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FECFD-801F-4A55-93D3-234083472E03}" type="pres">
      <dgm:prSet presAssocID="{BFE537EC-7F7A-4C13-A03B-A4DC6C6A385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4DACD67-BBEA-4C94-863D-17A98BAB6DCE}" type="pres">
      <dgm:prSet presAssocID="{33F08E5E-2BA5-472C-80DA-D0BFD56A21BC}" presName="nodeFollowingNodes" presStyleLbl="node1" presStyleIdx="1" presStyleCnt="5" custScaleX="89338" custScaleY="109118" custRadScaleRad="104637" custRadScaleInc="14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C4CE4-150D-4CDF-995F-A1BE4E29CBC5}" type="pres">
      <dgm:prSet presAssocID="{8C70F776-97AB-459C-BD1F-050EA5F8002C}" presName="nodeFollowingNodes" presStyleLbl="node1" presStyleIdx="2" presStyleCnt="5" custScaleX="91692" custScaleY="94656" custRadScaleRad="90820" custRadScaleInc="-9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89F18-A333-43D1-8166-8673B3258EBD}" type="pres">
      <dgm:prSet presAssocID="{CBD16A56-5067-4CA6-927A-7757D44737C2}" presName="nodeFollowingNodes" presStyleLbl="node1" presStyleIdx="3" presStyleCnt="5" custScaleX="88364" custScaleY="102300" custRadScaleRad="99117" custRadScaleInc="17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A8B64-D8F6-4E94-B2B3-ADAB43D8A69A}" type="pres">
      <dgm:prSet presAssocID="{28F85266-94E6-4F96-BBEE-91A62112F997}" presName="nodeFollowingNodes" presStyleLbl="node1" presStyleIdx="4" presStyleCnt="5" custScaleX="100420" custScaleY="114803" custRadScaleRad="110309" custRadScaleInc="-16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1E081-BC02-4EF6-9B0C-3050C720AEF6}" srcId="{838FE9D5-B8D3-4BDB-A27D-16E21AA59D92}" destId="{CBD16A56-5067-4CA6-927A-7757D44737C2}" srcOrd="3" destOrd="0" parTransId="{30AA46C6-BE71-45E4-B7CC-72665EDA3050}" sibTransId="{2E1D2FC0-7296-4495-A4EB-3999A78F2AD6}"/>
    <dgm:cxn modelId="{6E00E7B9-BD3C-4EEA-BEEF-E27F650B7751}" type="presOf" srcId="{BFE537EC-7F7A-4C13-A03B-A4DC6C6A3857}" destId="{8FDFECFD-801F-4A55-93D3-234083472E03}" srcOrd="0" destOrd="0" presId="urn:microsoft.com/office/officeart/2005/8/layout/cycle3"/>
    <dgm:cxn modelId="{1CF8CF27-0552-4BEC-8E61-AC4DE9F00204}" srcId="{838FE9D5-B8D3-4BDB-A27D-16E21AA59D92}" destId="{8AA19BA3-FD16-4ED0-87EB-6DB2B631E73B}" srcOrd="0" destOrd="0" parTransId="{EDDB4ABB-4960-4C23-86F9-0F39D218FF87}" sibTransId="{BFE537EC-7F7A-4C13-A03B-A4DC6C6A3857}"/>
    <dgm:cxn modelId="{032D1D7C-9DD1-4771-B49D-166C12B8462A}" type="presOf" srcId="{8AA19BA3-FD16-4ED0-87EB-6DB2B631E73B}" destId="{E2C3306B-95F2-4323-A8E5-F323CEEA1312}" srcOrd="0" destOrd="0" presId="urn:microsoft.com/office/officeart/2005/8/layout/cycle3"/>
    <dgm:cxn modelId="{7CA51B31-217E-440D-B431-ED40841DEC1F}" srcId="{838FE9D5-B8D3-4BDB-A27D-16E21AA59D92}" destId="{8C70F776-97AB-459C-BD1F-050EA5F8002C}" srcOrd="2" destOrd="0" parTransId="{B9BE6A84-F9C5-4C4A-9189-6967DEBCBDCC}" sibTransId="{0B655A56-2A01-441A-9269-D7CAA4A382DA}"/>
    <dgm:cxn modelId="{3DCFBD36-DA68-4129-A08E-F9906C74A075}" srcId="{838FE9D5-B8D3-4BDB-A27D-16E21AA59D92}" destId="{28F85266-94E6-4F96-BBEE-91A62112F997}" srcOrd="4" destOrd="0" parTransId="{AF2B3D2F-65AD-41D4-9AE5-F8E0EA33FB86}" sibTransId="{3AA8FE0A-81A7-4C4B-B44E-A828192622D3}"/>
    <dgm:cxn modelId="{F91E1F66-E583-412C-99E7-C1E0179AD286}" srcId="{838FE9D5-B8D3-4BDB-A27D-16E21AA59D92}" destId="{33F08E5E-2BA5-472C-80DA-D0BFD56A21BC}" srcOrd="1" destOrd="0" parTransId="{DF90830B-A3A1-4C5C-B536-2E6BCC2F60C4}" sibTransId="{A2832D0C-11A3-4594-BBCA-35C726339969}"/>
    <dgm:cxn modelId="{AB28A1AD-A806-479D-A0B5-90BC4E4BAF1B}" type="presOf" srcId="{CBD16A56-5067-4CA6-927A-7757D44737C2}" destId="{6A689F18-A333-43D1-8166-8673B3258EBD}" srcOrd="0" destOrd="0" presId="urn:microsoft.com/office/officeart/2005/8/layout/cycle3"/>
    <dgm:cxn modelId="{4F824A76-DFC7-480F-9DC4-902520C0F12C}" type="presOf" srcId="{33F08E5E-2BA5-472C-80DA-D0BFD56A21BC}" destId="{84DACD67-BBEA-4C94-863D-17A98BAB6DCE}" srcOrd="0" destOrd="0" presId="urn:microsoft.com/office/officeart/2005/8/layout/cycle3"/>
    <dgm:cxn modelId="{A26C05AD-FD8B-405D-9980-207CD6C55398}" type="presOf" srcId="{28F85266-94E6-4F96-BBEE-91A62112F997}" destId="{876A8B64-D8F6-4E94-B2B3-ADAB43D8A69A}" srcOrd="0" destOrd="0" presId="urn:microsoft.com/office/officeart/2005/8/layout/cycle3"/>
    <dgm:cxn modelId="{0CF4A687-1ABC-44E4-A1EE-C343E6B12EFF}" type="presOf" srcId="{838FE9D5-B8D3-4BDB-A27D-16E21AA59D92}" destId="{F62BA04B-A1F5-4250-BBB2-BE49F6DEDA0C}" srcOrd="0" destOrd="0" presId="urn:microsoft.com/office/officeart/2005/8/layout/cycle3"/>
    <dgm:cxn modelId="{3A5B6655-3D2E-4242-AF16-7927B00CF95D}" type="presOf" srcId="{8C70F776-97AB-459C-BD1F-050EA5F8002C}" destId="{280C4CE4-150D-4CDF-995F-A1BE4E29CBC5}" srcOrd="0" destOrd="0" presId="urn:microsoft.com/office/officeart/2005/8/layout/cycle3"/>
    <dgm:cxn modelId="{6C291B79-8925-4AA3-89DD-13BB9C85836F}" type="presParOf" srcId="{F62BA04B-A1F5-4250-BBB2-BE49F6DEDA0C}" destId="{B25A0CBB-5F0B-4D8E-ABCA-75D337BC7C85}" srcOrd="0" destOrd="0" presId="urn:microsoft.com/office/officeart/2005/8/layout/cycle3"/>
    <dgm:cxn modelId="{BA3915A6-0EEF-4203-8CFD-060B88296E9E}" type="presParOf" srcId="{B25A0CBB-5F0B-4D8E-ABCA-75D337BC7C85}" destId="{E2C3306B-95F2-4323-A8E5-F323CEEA1312}" srcOrd="0" destOrd="0" presId="urn:microsoft.com/office/officeart/2005/8/layout/cycle3"/>
    <dgm:cxn modelId="{B91D7A32-B2B6-4745-A660-0F4B1BB3A2BB}" type="presParOf" srcId="{B25A0CBB-5F0B-4D8E-ABCA-75D337BC7C85}" destId="{8FDFECFD-801F-4A55-93D3-234083472E03}" srcOrd="1" destOrd="0" presId="urn:microsoft.com/office/officeart/2005/8/layout/cycle3"/>
    <dgm:cxn modelId="{B5687A45-48C9-4EFD-9D53-6DFDDC2CEDA9}" type="presParOf" srcId="{B25A0CBB-5F0B-4D8E-ABCA-75D337BC7C85}" destId="{84DACD67-BBEA-4C94-863D-17A98BAB6DCE}" srcOrd="2" destOrd="0" presId="urn:microsoft.com/office/officeart/2005/8/layout/cycle3"/>
    <dgm:cxn modelId="{F48AD232-39CA-4C46-A2FE-302EF75B93CC}" type="presParOf" srcId="{B25A0CBB-5F0B-4D8E-ABCA-75D337BC7C85}" destId="{280C4CE4-150D-4CDF-995F-A1BE4E29CBC5}" srcOrd="3" destOrd="0" presId="urn:microsoft.com/office/officeart/2005/8/layout/cycle3"/>
    <dgm:cxn modelId="{89A72FA2-C78E-4E84-9FBF-23A188325827}" type="presParOf" srcId="{B25A0CBB-5F0B-4D8E-ABCA-75D337BC7C85}" destId="{6A689F18-A333-43D1-8166-8673B3258EBD}" srcOrd="4" destOrd="0" presId="urn:microsoft.com/office/officeart/2005/8/layout/cycle3"/>
    <dgm:cxn modelId="{3E15AEDB-C6C2-4904-9139-E8BEE6F3D9B0}" type="presParOf" srcId="{B25A0CBB-5F0B-4D8E-ABCA-75D337BC7C85}" destId="{876A8B64-D8F6-4E94-B2B3-ADAB43D8A69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A8B2806-4C51-4948-9C6D-4146BB122615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</dgm:pt>
    <dgm:pt modelId="{13DBA750-B5EF-4352-B230-6A668B2FE9D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endParaRPr lang="en-US" sz="1800" b="1" u="none" dirty="0" smtClean="0"/>
        </a:p>
        <a:p>
          <a:pPr algn="l"/>
          <a:r>
            <a:rPr lang="en-US" sz="1800" b="1" u="none" dirty="0" smtClean="0"/>
            <a:t>62%</a:t>
          </a:r>
          <a:r>
            <a:rPr lang="en-US" sz="1800" b="0" u="none" dirty="0" smtClean="0"/>
            <a:t> of respondents </a:t>
          </a:r>
          <a:r>
            <a:rPr lang="en-US" sz="1800" u="none" dirty="0" smtClean="0"/>
            <a:t>were comfortable with the climate in their classes/learning environment </a:t>
          </a:r>
        </a:p>
        <a:p>
          <a:pPr algn="l"/>
          <a:endParaRPr lang="en-US" sz="1800" b="0" dirty="0"/>
        </a:p>
      </dgm:t>
    </dgm:pt>
    <dgm:pt modelId="{0B69799C-5C3A-48BD-A8E2-564EA33EBC0E}" type="parTrans" cxnId="{0A2BA3ED-522E-4E6C-B418-290D7A8FEE62}">
      <dgm:prSet/>
      <dgm:spPr/>
      <dgm:t>
        <a:bodyPr/>
        <a:lstStyle/>
        <a:p>
          <a:endParaRPr lang="en-US"/>
        </a:p>
      </dgm:t>
    </dgm:pt>
    <dgm:pt modelId="{9D5E9CA3-9066-43BE-BC8F-517698573084}" type="sibTrans" cxnId="{0A2BA3ED-522E-4E6C-B418-290D7A8FEE62}">
      <dgm:prSet/>
      <dgm:spPr/>
      <dgm:t>
        <a:bodyPr/>
        <a:lstStyle/>
        <a:p>
          <a:endParaRPr lang="en-US"/>
        </a:p>
      </dgm:t>
    </dgm:pt>
    <dgm:pt modelId="{C3DAD55E-CE6F-4E2C-840E-849C1C3AD7CC}">
      <dgm:prSet phldrT="[Text]" custT="1"/>
      <dgm:spPr>
        <a:solidFill>
          <a:srgbClr val="7030A0"/>
        </a:solidFill>
      </dgm:spPr>
      <dgm:t>
        <a:bodyPr/>
        <a:lstStyle/>
        <a:p>
          <a:pPr algn="r"/>
          <a:endParaRPr lang="en-US" sz="1800" b="0" dirty="0" smtClean="0"/>
        </a:p>
        <a:p>
          <a:pPr algn="r"/>
          <a:r>
            <a:rPr lang="en-US" sz="1800" b="0" dirty="0" smtClean="0"/>
            <a:t>The majority of respondents expressed </a:t>
          </a:r>
          <a:r>
            <a:rPr lang="en-US" sz="1800" b="1" u="sng" dirty="0" smtClean="0"/>
            <a:t>positive perceptions </a:t>
          </a:r>
          <a:r>
            <a:rPr lang="en-US" sz="1800" b="0" u="none" dirty="0" smtClean="0"/>
            <a:t>of the workplace climate</a:t>
          </a:r>
          <a:endParaRPr lang="en-US" sz="1700" u="none" dirty="0"/>
        </a:p>
      </dgm:t>
    </dgm:pt>
    <dgm:pt modelId="{BC99BD72-9E61-4229-BAA0-5E1CA3D8D9B3}" type="parTrans" cxnId="{DEC28C9F-BA11-4A76-9B87-0916E336A7EA}">
      <dgm:prSet/>
      <dgm:spPr/>
      <dgm:t>
        <a:bodyPr/>
        <a:lstStyle/>
        <a:p>
          <a:endParaRPr lang="en-US"/>
        </a:p>
      </dgm:t>
    </dgm:pt>
    <dgm:pt modelId="{E638A99E-BE44-43DD-B03B-A4D5D24CE7F4}" type="sibTrans" cxnId="{DEC28C9F-BA11-4A76-9B87-0916E336A7EA}">
      <dgm:prSet/>
      <dgm:spPr/>
      <dgm:t>
        <a:bodyPr/>
        <a:lstStyle/>
        <a:p>
          <a:endParaRPr lang="en-US"/>
        </a:p>
      </dgm:t>
    </dgm:pt>
    <dgm:pt modelId="{C2A2FC7E-D0C0-4CD3-8E18-5DFF9FE9AEE0}">
      <dgm:prSet phldrT="[Text]" custT="1"/>
      <dgm:spPr>
        <a:solidFill>
          <a:srgbClr val="0070C0"/>
        </a:solidFill>
      </dgm:spPr>
      <dgm:t>
        <a:bodyPr/>
        <a:lstStyle/>
        <a:p>
          <a:pPr algn="r"/>
          <a:r>
            <a:rPr lang="en-US" sz="1800" b="1" u="none" dirty="0" smtClean="0"/>
            <a:t>70-73%</a:t>
          </a:r>
          <a:r>
            <a:rPr lang="en-US" sz="1800" b="0" u="none" dirty="0" smtClean="0"/>
            <a:t> of respondents were comfortable with the overall climate and department/work unit climate at UF</a:t>
          </a:r>
        </a:p>
        <a:p>
          <a:pPr algn="r"/>
          <a:endParaRPr lang="en-US" sz="1800" b="0" dirty="0" smtClean="0"/>
        </a:p>
      </dgm:t>
    </dgm:pt>
    <dgm:pt modelId="{B14D627C-BC0E-4B06-948A-B10C5628C2E6}" type="parTrans" cxnId="{6DBAAB51-96C9-46AA-9C0A-8946EB1F200A}">
      <dgm:prSet/>
      <dgm:spPr/>
      <dgm:t>
        <a:bodyPr/>
        <a:lstStyle/>
        <a:p>
          <a:endParaRPr lang="en-US"/>
        </a:p>
      </dgm:t>
    </dgm:pt>
    <dgm:pt modelId="{BF4FC81E-D950-43A9-A126-A1A1CFCD98E9}" type="sibTrans" cxnId="{6DBAAB51-96C9-46AA-9C0A-8946EB1F200A}">
      <dgm:prSet/>
      <dgm:spPr/>
      <dgm:t>
        <a:bodyPr/>
        <a:lstStyle/>
        <a:p>
          <a:endParaRPr lang="en-US"/>
        </a:p>
      </dgm:t>
    </dgm:pt>
    <dgm:pt modelId="{A7CD9289-5BC1-4348-BFD9-D1742B230EE0}">
      <dgm:prSet custT="1"/>
      <dgm:spPr/>
      <dgm:t>
        <a:bodyPr/>
        <a:lstStyle/>
        <a:p>
          <a:pPr algn="ctr"/>
          <a:endParaRPr lang="en-US" sz="1800" u="sng" dirty="0" smtClean="0"/>
        </a:p>
        <a:p>
          <a:pPr algn="l"/>
          <a:endParaRPr lang="en-US" sz="1800" b="0" u="none" dirty="0" smtClean="0"/>
        </a:p>
        <a:p>
          <a:pPr algn="l"/>
          <a:r>
            <a:rPr lang="en-US" sz="1800" b="0" u="none" dirty="0" smtClean="0"/>
            <a:t>The majority of respondents </a:t>
          </a:r>
          <a:r>
            <a:rPr lang="en-US" sz="1800" b="1" u="sng" dirty="0" smtClean="0"/>
            <a:t>felt valued </a:t>
          </a:r>
          <a:r>
            <a:rPr lang="en-US" sz="1800" b="0" u="none" dirty="0" smtClean="0"/>
            <a:t>and that </a:t>
          </a:r>
          <a:r>
            <a:rPr lang="en-US" sz="1800" b="1" u="sng" dirty="0" smtClean="0"/>
            <a:t>their work was valued</a:t>
          </a:r>
          <a:r>
            <a:rPr lang="en-US" sz="1800" b="0" u="sng" dirty="0" smtClean="0"/>
            <a:t> </a:t>
          </a:r>
          <a:r>
            <a:rPr lang="en-US" sz="1800" b="0" u="none" dirty="0" smtClean="0"/>
            <a:t>at UF.</a:t>
          </a:r>
          <a:endParaRPr lang="en-US" sz="1800" b="0" dirty="0" smtClean="0"/>
        </a:p>
      </dgm:t>
    </dgm:pt>
    <dgm:pt modelId="{45BACCDC-617A-44F3-8049-BBD2E3D64CA3}" type="parTrans" cxnId="{65A67315-A5D8-4BE2-B74A-84B3BF02D738}">
      <dgm:prSet/>
      <dgm:spPr/>
      <dgm:t>
        <a:bodyPr/>
        <a:lstStyle/>
        <a:p>
          <a:endParaRPr lang="en-US"/>
        </a:p>
      </dgm:t>
    </dgm:pt>
    <dgm:pt modelId="{582598E1-A937-40EC-B490-47D2EABC3629}" type="sibTrans" cxnId="{65A67315-A5D8-4BE2-B74A-84B3BF02D738}">
      <dgm:prSet/>
      <dgm:spPr/>
      <dgm:t>
        <a:bodyPr/>
        <a:lstStyle/>
        <a:p>
          <a:endParaRPr lang="en-US"/>
        </a:p>
      </dgm:t>
    </dgm:pt>
    <dgm:pt modelId="{69426332-7846-4D59-8881-4EEED9F1E536}" type="pres">
      <dgm:prSet presAssocID="{3A8B2806-4C51-4948-9C6D-4146BB122615}" presName="compositeShape" presStyleCnt="0">
        <dgm:presLayoutVars>
          <dgm:chMax val="7"/>
          <dgm:dir/>
          <dgm:resizeHandles val="exact"/>
        </dgm:presLayoutVars>
      </dgm:prSet>
      <dgm:spPr/>
    </dgm:pt>
    <dgm:pt modelId="{DB9961B3-90A4-4E41-A991-985E7BED78FE}" type="pres">
      <dgm:prSet presAssocID="{3A8B2806-4C51-4948-9C6D-4146BB122615}" presName="wedge1" presStyleLbl="node1" presStyleIdx="0" presStyleCnt="4" custScaleX="105963" custScaleY="103370"/>
      <dgm:spPr/>
      <dgm:t>
        <a:bodyPr/>
        <a:lstStyle/>
        <a:p>
          <a:endParaRPr lang="en-US"/>
        </a:p>
      </dgm:t>
    </dgm:pt>
    <dgm:pt modelId="{258FF2C1-546E-4A9B-8445-D0374C88CD87}" type="pres">
      <dgm:prSet presAssocID="{3A8B2806-4C51-4948-9C6D-4146BB122615}" presName="dummy1a" presStyleCnt="0"/>
      <dgm:spPr/>
    </dgm:pt>
    <dgm:pt modelId="{88E0610F-CCCF-45B2-B774-8B085CC77B93}" type="pres">
      <dgm:prSet presAssocID="{3A8B2806-4C51-4948-9C6D-4146BB122615}" presName="dummy1b" presStyleCnt="0"/>
      <dgm:spPr/>
    </dgm:pt>
    <dgm:pt modelId="{ADD6C47A-E3A4-493F-A51A-9F0F8482DF00}" type="pres">
      <dgm:prSet presAssocID="{3A8B2806-4C51-4948-9C6D-4146BB12261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F6FB-AC52-492D-8121-908EF932FC5A}" type="pres">
      <dgm:prSet presAssocID="{3A8B2806-4C51-4948-9C6D-4146BB122615}" presName="wedge2" presStyleLbl="node1" presStyleIdx="1" presStyleCnt="4" custScaleX="103664" custLinFactNeighborX="-432" custLinFactNeighborY="-77"/>
      <dgm:spPr/>
      <dgm:t>
        <a:bodyPr/>
        <a:lstStyle/>
        <a:p>
          <a:endParaRPr lang="en-US"/>
        </a:p>
      </dgm:t>
    </dgm:pt>
    <dgm:pt modelId="{8200802C-231D-437D-B518-2EAE50A047AA}" type="pres">
      <dgm:prSet presAssocID="{3A8B2806-4C51-4948-9C6D-4146BB122615}" presName="dummy2a" presStyleCnt="0"/>
      <dgm:spPr/>
    </dgm:pt>
    <dgm:pt modelId="{E5BD39CE-3BC3-45A5-A177-95658049FE57}" type="pres">
      <dgm:prSet presAssocID="{3A8B2806-4C51-4948-9C6D-4146BB122615}" presName="dummy2b" presStyleCnt="0"/>
      <dgm:spPr/>
    </dgm:pt>
    <dgm:pt modelId="{7C75744E-3630-4E4C-8EC3-57041D9360E3}" type="pres">
      <dgm:prSet presAssocID="{3A8B2806-4C51-4948-9C6D-4146BB12261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8815-E0E2-4BEB-AA19-33DDAB604CCF}" type="pres">
      <dgm:prSet presAssocID="{3A8B2806-4C51-4948-9C6D-4146BB122615}" presName="wedge3" presStyleLbl="node1" presStyleIdx="2" presStyleCnt="4" custScaleX="105289" custScaleY="102132"/>
      <dgm:spPr/>
      <dgm:t>
        <a:bodyPr/>
        <a:lstStyle/>
        <a:p>
          <a:endParaRPr lang="en-US"/>
        </a:p>
      </dgm:t>
    </dgm:pt>
    <dgm:pt modelId="{BC9135C1-D90C-4C31-999C-CBB1B7191F18}" type="pres">
      <dgm:prSet presAssocID="{3A8B2806-4C51-4948-9C6D-4146BB122615}" presName="dummy3a" presStyleCnt="0"/>
      <dgm:spPr/>
    </dgm:pt>
    <dgm:pt modelId="{3C223BFB-531F-4FB4-8AF9-D9A78AA7F2F6}" type="pres">
      <dgm:prSet presAssocID="{3A8B2806-4C51-4948-9C6D-4146BB122615}" presName="dummy3b" presStyleCnt="0"/>
      <dgm:spPr/>
    </dgm:pt>
    <dgm:pt modelId="{3E222A5E-AACC-4019-BFF9-787774A25300}" type="pres">
      <dgm:prSet presAssocID="{3A8B2806-4C51-4948-9C6D-4146BB12261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24D17-6211-464A-9304-D264404CA08C}" type="pres">
      <dgm:prSet presAssocID="{3A8B2806-4C51-4948-9C6D-4146BB122615}" presName="wedge4" presStyleLbl="node1" presStyleIdx="3" presStyleCnt="4" custScaleX="100476" custScaleY="96941"/>
      <dgm:spPr/>
      <dgm:t>
        <a:bodyPr/>
        <a:lstStyle/>
        <a:p>
          <a:endParaRPr lang="en-US"/>
        </a:p>
      </dgm:t>
    </dgm:pt>
    <dgm:pt modelId="{5368D97D-458F-4A15-BEE6-82B9D2E721C2}" type="pres">
      <dgm:prSet presAssocID="{3A8B2806-4C51-4948-9C6D-4146BB122615}" presName="dummy4a" presStyleCnt="0"/>
      <dgm:spPr/>
    </dgm:pt>
    <dgm:pt modelId="{44EEA7D9-A54C-47DC-9823-09332A620F24}" type="pres">
      <dgm:prSet presAssocID="{3A8B2806-4C51-4948-9C6D-4146BB122615}" presName="dummy4b" presStyleCnt="0"/>
      <dgm:spPr/>
    </dgm:pt>
    <dgm:pt modelId="{092858E0-1DAE-4688-BAD9-A57111CB1E3A}" type="pres">
      <dgm:prSet presAssocID="{3A8B2806-4C51-4948-9C6D-4146BB12261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303A8-9B40-4336-99FE-E0FFD173F919}" type="pres">
      <dgm:prSet presAssocID="{9D5E9CA3-9066-43BE-BC8F-517698573084}" presName="arrowWedge1" presStyleLbl="fgSibTrans2D1" presStyleIdx="0" presStyleCnt="4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F26FECC1-05D4-4F1C-8268-7AEFDCB679D4}" type="pres">
      <dgm:prSet presAssocID="{582598E1-A937-40EC-B490-47D2EABC3629}" presName="arrowWedge2" presStyleLbl="fgSibTrans2D1" presStyleIdx="1" presStyleCnt="4"/>
      <dgm:spPr/>
    </dgm:pt>
    <dgm:pt modelId="{37851B90-C5CB-4ABD-B1F7-2D96BD6B2291}" type="pres">
      <dgm:prSet presAssocID="{E638A99E-BE44-43DD-B03B-A4D5D24CE7F4}" presName="arrowWedge3" presStyleLbl="fgSibTrans2D1" presStyleIdx="2" presStyleCnt="4"/>
      <dgm:spPr>
        <a:solidFill>
          <a:srgbClr val="7030A0"/>
        </a:solidFill>
      </dgm:spPr>
    </dgm:pt>
    <dgm:pt modelId="{6874C970-EDCB-4634-857A-4F4BAD826ADC}" type="pres">
      <dgm:prSet presAssocID="{BF4FC81E-D950-43A9-A126-A1A1CFCD98E9}" presName="arrowWedge4" presStyleLbl="fgSibTrans2D1" presStyleIdx="3" presStyleCnt="4" custScaleY="99198"/>
      <dgm:spPr>
        <a:solidFill>
          <a:srgbClr val="0070C0"/>
        </a:solidFill>
      </dgm:spPr>
    </dgm:pt>
  </dgm:ptLst>
  <dgm:cxnLst>
    <dgm:cxn modelId="{0A2BA3ED-522E-4E6C-B418-290D7A8FEE62}" srcId="{3A8B2806-4C51-4948-9C6D-4146BB122615}" destId="{13DBA750-B5EF-4352-B230-6A668B2FE9DD}" srcOrd="0" destOrd="0" parTransId="{0B69799C-5C3A-48BD-A8E2-564EA33EBC0E}" sibTransId="{9D5E9CA3-9066-43BE-BC8F-517698573084}"/>
    <dgm:cxn modelId="{4ACE1856-2846-4EB1-88A8-439C1E45C930}" type="presOf" srcId="{13DBA750-B5EF-4352-B230-6A668B2FE9DD}" destId="{DB9961B3-90A4-4E41-A991-985E7BED78FE}" srcOrd="0" destOrd="0" presId="urn:microsoft.com/office/officeart/2005/8/layout/cycle8"/>
    <dgm:cxn modelId="{6840C175-B987-4793-8F28-C45E76BE4E98}" type="presOf" srcId="{C2A2FC7E-D0C0-4CD3-8E18-5DFF9FE9AEE0}" destId="{092858E0-1DAE-4688-BAD9-A57111CB1E3A}" srcOrd="1" destOrd="0" presId="urn:microsoft.com/office/officeart/2005/8/layout/cycle8"/>
    <dgm:cxn modelId="{A8586A65-C68E-4E3D-820F-53EC7D57873B}" type="presOf" srcId="{A7CD9289-5BC1-4348-BFD9-D1742B230EE0}" destId="{094CF6FB-AC52-492D-8121-908EF932FC5A}" srcOrd="0" destOrd="0" presId="urn:microsoft.com/office/officeart/2005/8/layout/cycle8"/>
    <dgm:cxn modelId="{37D4A23D-E0FD-4A35-91A8-40749B46B3A3}" type="presOf" srcId="{C3DAD55E-CE6F-4E2C-840E-849C1C3AD7CC}" destId="{30558815-E0E2-4BEB-AA19-33DDAB604CCF}" srcOrd="0" destOrd="0" presId="urn:microsoft.com/office/officeart/2005/8/layout/cycle8"/>
    <dgm:cxn modelId="{BB99EE01-2728-46ED-9D93-644B064AE170}" type="presOf" srcId="{A7CD9289-5BC1-4348-BFD9-D1742B230EE0}" destId="{7C75744E-3630-4E4C-8EC3-57041D9360E3}" srcOrd="1" destOrd="0" presId="urn:microsoft.com/office/officeart/2005/8/layout/cycle8"/>
    <dgm:cxn modelId="{97FC87E6-E452-4B23-AEF5-9D1EFB2C26B5}" type="presOf" srcId="{3A8B2806-4C51-4948-9C6D-4146BB122615}" destId="{69426332-7846-4D59-8881-4EEED9F1E536}" srcOrd="0" destOrd="0" presId="urn:microsoft.com/office/officeart/2005/8/layout/cycle8"/>
    <dgm:cxn modelId="{BE92438E-208E-41F7-8768-A52BCD34EC50}" type="presOf" srcId="{13DBA750-B5EF-4352-B230-6A668B2FE9DD}" destId="{ADD6C47A-E3A4-493F-A51A-9F0F8482DF00}" srcOrd="1" destOrd="0" presId="urn:microsoft.com/office/officeart/2005/8/layout/cycle8"/>
    <dgm:cxn modelId="{1750BDDC-27AE-4F4B-82B8-C7F57774AD60}" type="presOf" srcId="{C2A2FC7E-D0C0-4CD3-8E18-5DFF9FE9AEE0}" destId="{D1724D17-6211-464A-9304-D264404CA08C}" srcOrd="0" destOrd="0" presId="urn:microsoft.com/office/officeart/2005/8/layout/cycle8"/>
    <dgm:cxn modelId="{9787B210-0AF5-4957-8636-C3BFAEF384D5}" type="presOf" srcId="{C3DAD55E-CE6F-4E2C-840E-849C1C3AD7CC}" destId="{3E222A5E-AACC-4019-BFF9-787774A25300}" srcOrd="1" destOrd="0" presId="urn:microsoft.com/office/officeart/2005/8/layout/cycle8"/>
    <dgm:cxn modelId="{65A67315-A5D8-4BE2-B74A-84B3BF02D738}" srcId="{3A8B2806-4C51-4948-9C6D-4146BB122615}" destId="{A7CD9289-5BC1-4348-BFD9-D1742B230EE0}" srcOrd="1" destOrd="0" parTransId="{45BACCDC-617A-44F3-8049-BBD2E3D64CA3}" sibTransId="{582598E1-A937-40EC-B490-47D2EABC3629}"/>
    <dgm:cxn modelId="{DEC28C9F-BA11-4A76-9B87-0916E336A7EA}" srcId="{3A8B2806-4C51-4948-9C6D-4146BB122615}" destId="{C3DAD55E-CE6F-4E2C-840E-849C1C3AD7CC}" srcOrd="2" destOrd="0" parTransId="{BC99BD72-9E61-4229-BAA0-5E1CA3D8D9B3}" sibTransId="{E638A99E-BE44-43DD-B03B-A4D5D24CE7F4}"/>
    <dgm:cxn modelId="{6DBAAB51-96C9-46AA-9C0A-8946EB1F200A}" srcId="{3A8B2806-4C51-4948-9C6D-4146BB122615}" destId="{C2A2FC7E-D0C0-4CD3-8E18-5DFF9FE9AEE0}" srcOrd="3" destOrd="0" parTransId="{B14D627C-BC0E-4B06-948A-B10C5628C2E6}" sibTransId="{BF4FC81E-D950-43A9-A126-A1A1CFCD98E9}"/>
    <dgm:cxn modelId="{CE14FC2F-567C-43F5-BB24-9D19D058ECD5}" type="presParOf" srcId="{69426332-7846-4D59-8881-4EEED9F1E536}" destId="{DB9961B3-90A4-4E41-A991-985E7BED78FE}" srcOrd="0" destOrd="0" presId="urn:microsoft.com/office/officeart/2005/8/layout/cycle8"/>
    <dgm:cxn modelId="{DC00B306-5884-4397-9CD7-C72B078A89CB}" type="presParOf" srcId="{69426332-7846-4D59-8881-4EEED9F1E536}" destId="{258FF2C1-546E-4A9B-8445-D0374C88CD87}" srcOrd="1" destOrd="0" presId="urn:microsoft.com/office/officeart/2005/8/layout/cycle8"/>
    <dgm:cxn modelId="{DC398379-EA1A-4344-842E-4F5E2840EB70}" type="presParOf" srcId="{69426332-7846-4D59-8881-4EEED9F1E536}" destId="{88E0610F-CCCF-45B2-B774-8B085CC77B93}" srcOrd="2" destOrd="0" presId="urn:microsoft.com/office/officeart/2005/8/layout/cycle8"/>
    <dgm:cxn modelId="{98D310BF-56FE-495F-A1A1-74912CDB0388}" type="presParOf" srcId="{69426332-7846-4D59-8881-4EEED9F1E536}" destId="{ADD6C47A-E3A4-493F-A51A-9F0F8482DF00}" srcOrd="3" destOrd="0" presId="urn:microsoft.com/office/officeart/2005/8/layout/cycle8"/>
    <dgm:cxn modelId="{6C586EC0-CEB1-48E5-8EAE-F8F4D4C30B25}" type="presParOf" srcId="{69426332-7846-4D59-8881-4EEED9F1E536}" destId="{094CF6FB-AC52-492D-8121-908EF932FC5A}" srcOrd="4" destOrd="0" presId="urn:microsoft.com/office/officeart/2005/8/layout/cycle8"/>
    <dgm:cxn modelId="{4F575975-A265-463F-BD5F-A8F132A77A7B}" type="presParOf" srcId="{69426332-7846-4D59-8881-4EEED9F1E536}" destId="{8200802C-231D-437D-B518-2EAE50A047AA}" srcOrd="5" destOrd="0" presId="urn:microsoft.com/office/officeart/2005/8/layout/cycle8"/>
    <dgm:cxn modelId="{533B9B52-74EC-4760-8A2D-61C7AC951DF5}" type="presParOf" srcId="{69426332-7846-4D59-8881-4EEED9F1E536}" destId="{E5BD39CE-3BC3-45A5-A177-95658049FE57}" srcOrd="6" destOrd="0" presId="urn:microsoft.com/office/officeart/2005/8/layout/cycle8"/>
    <dgm:cxn modelId="{788278E2-D65F-421C-BD7A-6A06674DA457}" type="presParOf" srcId="{69426332-7846-4D59-8881-4EEED9F1E536}" destId="{7C75744E-3630-4E4C-8EC3-57041D9360E3}" srcOrd="7" destOrd="0" presId="urn:microsoft.com/office/officeart/2005/8/layout/cycle8"/>
    <dgm:cxn modelId="{7A97C2AC-DBB6-4F3E-B713-98533EECC986}" type="presParOf" srcId="{69426332-7846-4D59-8881-4EEED9F1E536}" destId="{30558815-E0E2-4BEB-AA19-33DDAB604CCF}" srcOrd="8" destOrd="0" presId="urn:microsoft.com/office/officeart/2005/8/layout/cycle8"/>
    <dgm:cxn modelId="{33AE6D37-D04F-4685-AAD9-974459E8CBB6}" type="presParOf" srcId="{69426332-7846-4D59-8881-4EEED9F1E536}" destId="{BC9135C1-D90C-4C31-999C-CBB1B7191F18}" srcOrd="9" destOrd="0" presId="urn:microsoft.com/office/officeart/2005/8/layout/cycle8"/>
    <dgm:cxn modelId="{D64A6F1E-5CF4-4B9E-AEEF-3DBA244F9233}" type="presParOf" srcId="{69426332-7846-4D59-8881-4EEED9F1E536}" destId="{3C223BFB-531F-4FB4-8AF9-D9A78AA7F2F6}" srcOrd="10" destOrd="0" presId="urn:microsoft.com/office/officeart/2005/8/layout/cycle8"/>
    <dgm:cxn modelId="{732249A9-20DC-48E4-AB92-C5CA89539538}" type="presParOf" srcId="{69426332-7846-4D59-8881-4EEED9F1E536}" destId="{3E222A5E-AACC-4019-BFF9-787774A25300}" srcOrd="11" destOrd="0" presId="urn:microsoft.com/office/officeart/2005/8/layout/cycle8"/>
    <dgm:cxn modelId="{4B7AB7C7-03EE-4163-9D4B-714246EC0C07}" type="presParOf" srcId="{69426332-7846-4D59-8881-4EEED9F1E536}" destId="{D1724D17-6211-464A-9304-D264404CA08C}" srcOrd="12" destOrd="0" presId="urn:microsoft.com/office/officeart/2005/8/layout/cycle8"/>
    <dgm:cxn modelId="{B08B251F-A743-453C-BEE6-676EE1025A8F}" type="presParOf" srcId="{69426332-7846-4D59-8881-4EEED9F1E536}" destId="{5368D97D-458F-4A15-BEE6-82B9D2E721C2}" srcOrd="13" destOrd="0" presId="urn:microsoft.com/office/officeart/2005/8/layout/cycle8"/>
    <dgm:cxn modelId="{BD7A869F-9476-49BA-809B-95C38B50F1A9}" type="presParOf" srcId="{69426332-7846-4D59-8881-4EEED9F1E536}" destId="{44EEA7D9-A54C-47DC-9823-09332A620F24}" srcOrd="14" destOrd="0" presId="urn:microsoft.com/office/officeart/2005/8/layout/cycle8"/>
    <dgm:cxn modelId="{425BC2AD-0EF3-4F8E-8C8D-C47D4FB99F35}" type="presParOf" srcId="{69426332-7846-4D59-8881-4EEED9F1E536}" destId="{092858E0-1DAE-4688-BAD9-A57111CB1E3A}" srcOrd="15" destOrd="0" presId="urn:microsoft.com/office/officeart/2005/8/layout/cycle8"/>
    <dgm:cxn modelId="{9AD9FF29-813B-40FA-9881-BCF30F50CF1C}" type="presParOf" srcId="{69426332-7846-4D59-8881-4EEED9F1E536}" destId="{744303A8-9B40-4336-99FE-E0FFD173F919}" srcOrd="16" destOrd="0" presId="urn:microsoft.com/office/officeart/2005/8/layout/cycle8"/>
    <dgm:cxn modelId="{9B877106-43BC-4DAF-BD2A-889894AE1E64}" type="presParOf" srcId="{69426332-7846-4D59-8881-4EEED9F1E536}" destId="{F26FECC1-05D4-4F1C-8268-7AEFDCB679D4}" srcOrd="17" destOrd="0" presId="urn:microsoft.com/office/officeart/2005/8/layout/cycle8"/>
    <dgm:cxn modelId="{DC6B5BF8-9B43-42A4-A433-F8B4106AF7DA}" type="presParOf" srcId="{69426332-7846-4D59-8881-4EEED9F1E536}" destId="{37851B90-C5CB-4ABD-B1F7-2D96BD6B2291}" srcOrd="18" destOrd="0" presId="urn:microsoft.com/office/officeart/2005/8/layout/cycle8"/>
    <dgm:cxn modelId="{DF27B22B-9D27-40C9-B6A5-84EA9035657B}" type="presParOf" srcId="{69426332-7846-4D59-8881-4EEED9F1E536}" destId="{6874C970-EDCB-4634-857A-4F4BAD826AD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234D320-80A0-40DE-928C-44446BFBFF40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9F481-512A-46F0-94D9-E7E886CB7F0B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1800" b="1" u="none" dirty="0" smtClean="0">
              <a:solidFill>
                <a:schemeClr val="bg1"/>
              </a:solidFill>
            </a:rPr>
            <a:t>27%</a:t>
          </a:r>
          <a:r>
            <a:rPr lang="en-US" sz="1800" i="0" dirty="0" smtClean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had </a:t>
          </a:r>
          <a:r>
            <a:rPr lang="en-US" sz="1800" b="1" dirty="0" smtClean="0">
              <a:solidFill>
                <a:schemeClr val="bg1"/>
              </a:solidFill>
            </a:rPr>
            <a:t>observed</a:t>
          </a:r>
          <a:r>
            <a:rPr lang="en-US" sz="1800" dirty="0" smtClean="0">
              <a:solidFill>
                <a:schemeClr val="bg1"/>
              </a:solidFill>
            </a:rPr>
            <a:t> exclusionary conduct within the last year at UF</a:t>
          </a:r>
        </a:p>
        <a:p>
          <a:endParaRPr lang="en-US" sz="1800" dirty="0" smtClean="0">
            <a:solidFill>
              <a:schemeClr val="bg1"/>
            </a:solidFill>
          </a:endParaRPr>
        </a:p>
        <a:p>
          <a:endParaRPr lang="en-US" sz="1800" dirty="0">
            <a:solidFill>
              <a:schemeClr val="bg1"/>
            </a:solidFill>
          </a:endParaRPr>
        </a:p>
      </dgm:t>
    </dgm:pt>
    <dgm:pt modelId="{1858168A-0712-4C55-B5AC-2AF7B275D3C7}" type="parTrans" cxnId="{09ECCC8F-C755-4639-8A79-F46A1033663D}">
      <dgm:prSet/>
      <dgm:spPr/>
      <dgm:t>
        <a:bodyPr/>
        <a:lstStyle/>
        <a:p>
          <a:endParaRPr lang="en-US" sz="1800"/>
        </a:p>
      </dgm:t>
    </dgm:pt>
    <dgm:pt modelId="{FB1AD1C0-D29F-44CE-9ADE-C0B3A5D530F6}" type="sibTrans" cxnId="{09ECCC8F-C755-4639-8A79-F46A1033663D}">
      <dgm:prSet/>
      <dgm:spPr/>
      <dgm:t>
        <a:bodyPr/>
        <a:lstStyle/>
        <a:p>
          <a:endParaRPr lang="en-US" sz="1800"/>
        </a:p>
      </dgm:t>
    </dgm:pt>
    <dgm:pt modelId="{CD05A725-A588-4D96-B94B-62233FDFE6A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33% </a:t>
          </a:r>
          <a:r>
            <a:rPr lang="en-US" sz="1800" dirty="0" smtClean="0">
              <a:solidFill>
                <a:schemeClr val="bg1"/>
              </a:solidFill>
            </a:rPr>
            <a:t>of respondents felt valued by senior administration</a:t>
          </a:r>
        </a:p>
        <a:p>
          <a:endParaRPr lang="en-US" sz="1800" dirty="0">
            <a:solidFill>
              <a:schemeClr val="bg1"/>
            </a:solidFill>
          </a:endParaRPr>
        </a:p>
      </dgm:t>
    </dgm:pt>
    <dgm:pt modelId="{4E6DABFB-3361-4650-93EA-4E78897477E9}" type="parTrans" cxnId="{95BAD0D7-DB17-4EF9-B48F-9CBBD6BF1C54}">
      <dgm:prSet/>
      <dgm:spPr/>
      <dgm:t>
        <a:bodyPr/>
        <a:lstStyle/>
        <a:p>
          <a:endParaRPr lang="en-US" sz="1800"/>
        </a:p>
      </dgm:t>
    </dgm:pt>
    <dgm:pt modelId="{EEB771B2-D536-46DF-8004-C7AE354F6026}" type="sibTrans" cxnId="{95BAD0D7-DB17-4EF9-B48F-9CBBD6BF1C54}">
      <dgm:prSet/>
      <dgm:spPr/>
      <dgm:t>
        <a:bodyPr/>
        <a:lstStyle/>
        <a:p>
          <a:endParaRPr lang="en-US" sz="1800"/>
        </a:p>
      </dgm:t>
    </dgm:pt>
    <dgm:pt modelId="{EE39AB0A-5D35-4DAB-AD2B-43C31DB3245F}">
      <dgm:prSet phldrT="[Text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endParaRPr lang="en-US" sz="1800" b="1" u="none" dirty="0" smtClean="0">
            <a:solidFill>
              <a:schemeClr val="bg1"/>
            </a:solidFill>
          </a:endParaRPr>
        </a:p>
        <a:p>
          <a:endParaRPr lang="en-US" sz="1800" b="1" u="none" dirty="0" smtClean="0">
            <a:solidFill>
              <a:schemeClr val="bg1"/>
            </a:solidFill>
          </a:endParaRPr>
        </a:p>
        <a:p>
          <a:endParaRPr lang="en-US" sz="1800" b="1" u="none" dirty="0" smtClean="0">
            <a:solidFill>
              <a:schemeClr val="bg1"/>
            </a:solidFill>
          </a:endParaRPr>
        </a:p>
        <a:p>
          <a:r>
            <a:rPr lang="en-US" sz="1800" b="1" u="none" dirty="0" smtClean="0">
              <a:solidFill>
                <a:schemeClr val="bg1"/>
              </a:solidFill>
            </a:rPr>
            <a:t>24%</a:t>
          </a:r>
          <a:r>
            <a:rPr lang="en-US" sz="1800" u="none" dirty="0" smtClean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had personally </a:t>
          </a:r>
          <a:r>
            <a:rPr lang="en-US" sz="1800" b="1" dirty="0" smtClean="0">
              <a:solidFill>
                <a:schemeClr val="bg1"/>
              </a:solidFill>
            </a:rPr>
            <a:t>experienced</a:t>
          </a:r>
          <a:r>
            <a:rPr lang="en-US" sz="1800" dirty="0" smtClean="0">
              <a:solidFill>
                <a:schemeClr val="bg1"/>
              </a:solidFill>
            </a:rPr>
            <a:t> exclusionary conduct within the last year at UF</a:t>
          </a:r>
        </a:p>
        <a:p>
          <a:endParaRPr lang="en-US" sz="1800" dirty="0">
            <a:solidFill>
              <a:schemeClr val="bg1"/>
            </a:solidFill>
          </a:endParaRPr>
        </a:p>
      </dgm:t>
    </dgm:pt>
    <dgm:pt modelId="{700EC2F6-F775-40BF-B2F0-12380BA51B89}" type="parTrans" cxnId="{FA686DCC-F7B3-4CFC-9E21-289A47067ABF}">
      <dgm:prSet/>
      <dgm:spPr/>
      <dgm:t>
        <a:bodyPr/>
        <a:lstStyle/>
        <a:p>
          <a:endParaRPr lang="en-US" sz="1800"/>
        </a:p>
      </dgm:t>
    </dgm:pt>
    <dgm:pt modelId="{4CD8F7E5-C42C-4DDA-A224-37213E8C3322}" type="sibTrans" cxnId="{FA686DCC-F7B3-4CFC-9E21-289A47067ABF}">
      <dgm:prSet/>
      <dgm:spPr/>
      <dgm:t>
        <a:bodyPr/>
        <a:lstStyle/>
        <a:p>
          <a:endParaRPr lang="en-US" sz="1800"/>
        </a:p>
      </dgm:t>
    </dgm:pt>
    <dgm:pt modelId="{347B645E-8DC8-4AFD-9AD6-351CD6B45B4A}">
      <dgm:prSet phldrT="[Text]" custT="1"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en-US" sz="1800" dirty="0" smtClean="0">
            <a:solidFill>
              <a:schemeClr val="bg1"/>
            </a:solidFill>
          </a:endParaRPr>
        </a:p>
        <a:p>
          <a:r>
            <a:rPr lang="en-US" sz="1700" b="1" dirty="0" smtClean="0">
              <a:solidFill>
                <a:schemeClr val="bg1"/>
              </a:solidFill>
            </a:rPr>
            <a:t>57% </a:t>
          </a:r>
          <a:r>
            <a:rPr lang="en-US" sz="1700" b="0" dirty="0" smtClean="0">
              <a:solidFill>
                <a:schemeClr val="bg1"/>
              </a:solidFill>
            </a:rPr>
            <a:t>of respondents </a:t>
          </a:r>
          <a:r>
            <a:rPr lang="en-US" sz="1700" dirty="0" smtClean="0">
              <a:solidFill>
                <a:schemeClr val="bg1"/>
              </a:solidFill>
            </a:rPr>
            <a:t>seriously considered leaving UF</a:t>
          </a:r>
        </a:p>
        <a:p>
          <a:endParaRPr lang="en-US" sz="1700" dirty="0" smtClean="0">
            <a:solidFill>
              <a:schemeClr val="bg1"/>
            </a:solidFill>
          </a:endParaRPr>
        </a:p>
        <a:p>
          <a:endParaRPr lang="en-US" sz="1800" dirty="0" smtClean="0">
            <a:solidFill>
              <a:schemeClr val="bg1"/>
            </a:solidFill>
          </a:endParaRPr>
        </a:p>
        <a:p>
          <a:endParaRPr lang="en-US" sz="1800" dirty="0">
            <a:solidFill>
              <a:schemeClr val="bg1"/>
            </a:solidFill>
          </a:endParaRPr>
        </a:p>
      </dgm:t>
    </dgm:pt>
    <dgm:pt modelId="{A8507067-C544-43E1-8C1D-7D3B9BF60FFE}" type="parTrans" cxnId="{7E4AA2A1-EF32-4746-BFF8-4D2608D003E6}">
      <dgm:prSet/>
      <dgm:spPr/>
      <dgm:t>
        <a:bodyPr/>
        <a:lstStyle/>
        <a:p>
          <a:endParaRPr lang="en-US" sz="1800"/>
        </a:p>
      </dgm:t>
    </dgm:pt>
    <dgm:pt modelId="{EF9D5C27-73A8-4FF8-A56B-3C3EE588117D}" type="sibTrans" cxnId="{7E4AA2A1-EF32-4746-BFF8-4D2608D003E6}">
      <dgm:prSet/>
      <dgm:spPr/>
      <dgm:t>
        <a:bodyPr/>
        <a:lstStyle/>
        <a:p>
          <a:endParaRPr lang="en-US" sz="1800"/>
        </a:p>
      </dgm:t>
    </dgm:pt>
    <dgm:pt modelId="{C6E29F14-EC98-4019-BA2A-024E696DB897}" type="pres">
      <dgm:prSet presAssocID="{4234D320-80A0-40DE-928C-44446BFBFF4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94F-A408-44E1-93F0-6DAEB723806C}" type="pres">
      <dgm:prSet presAssocID="{4234D320-80A0-40DE-928C-44446BFBFF40}" presName="triangle1" presStyleLbl="node1" presStyleIdx="0" presStyleCnt="4" custScaleY="100000" custLinFactNeighborX="-929" custLinFactNeighborY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4D81C-4CE2-4A44-81E9-E721607E84A3}" type="pres">
      <dgm:prSet presAssocID="{4234D320-80A0-40DE-928C-44446BFBFF4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2590B-65BB-4CAA-95D6-D6EFC16E4BC5}" type="pres">
      <dgm:prSet presAssocID="{4234D320-80A0-40DE-928C-44446BFBFF4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D48D6-9376-4869-8D91-27CBC61FEECB}" type="pres">
      <dgm:prSet presAssocID="{4234D320-80A0-40DE-928C-44446BFBFF4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D363C-8B40-4ACF-BE57-3B8105DC27E2}" type="presOf" srcId="{EE39AB0A-5D35-4DAB-AD2B-43C31DB3245F}" destId="{1712590B-65BB-4CAA-95D6-D6EFC16E4BC5}" srcOrd="0" destOrd="0" presId="urn:microsoft.com/office/officeart/2005/8/layout/pyramid4"/>
    <dgm:cxn modelId="{72D2D0D5-21FD-4D5C-BD4F-0994A1D47F98}" type="presOf" srcId="{4234D320-80A0-40DE-928C-44446BFBFF40}" destId="{C6E29F14-EC98-4019-BA2A-024E696DB897}" srcOrd="0" destOrd="0" presId="urn:microsoft.com/office/officeart/2005/8/layout/pyramid4"/>
    <dgm:cxn modelId="{7E4AA2A1-EF32-4746-BFF8-4D2608D003E6}" srcId="{4234D320-80A0-40DE-928C-44446BFBFF40}" destId="{347B645E-8DC8-4AFD-9AD6-351CD6B45B4A}" srcOrd="3" destOrd="0" parTransId="{A8507067-C544-43E1-8C1D-7D3B9BF60FFE}" sibTransId="{EF9D5C27-73A8-4FF8-A56B-3C3EE588117D}"/>
    <dgm:cxn modelId="{FA686DCC-F7B3-4CFC-9E21-289A47067ABF}" srcId="{4234D320-80A0-40DE-928C-44446BFBFF40}" destId="{EE39AB0A-5D35-4DAB-AD2B-43C31DB3245F}" srcOrd="2" destOrd="0" parTransId="{700EC2F6-F775-40BF-B2F0-12380BA51B89}" sibTransId="{4CD8F7E5-C42C-4DDA-A224-37213E8C3322}"/>
    <dgm:cxn modelId="{09ECCC8F-C755-4639-8A79-F46A1033663D}" srcId="{4234D320-80A0-40DE-928C-44446BFBFF40}" destId="{90D9F481-512A-46F0-94D9-E7E886CB7F0B}" srcOrd="0" destOrd="0" parTransId="{1858168A-0712-4C55-B5AC-2AF7B275D3C7}" sibTransId="{FB1AD1C0-D29F-44CE-9ADE-C0B3A5D530F6}"/>
    <dgm:cxn modelId="{F2AAD6CB-9BEF-4034-A98B-F78528B30271}" type="presOf" srcId="{CD05A725-A588-4D96-B94B-62233FDFE6A9}" destId="{1684D81C-4CE2-4A44-81E9-E721607E84A3}" srcOrd="0" destOrd="0" presId="urn:microsoft.com/office/officeart/2005/8/layout/pyramid4"/>
    <dgm:cxn modelId="{ABB25195-1E9C-4C22-821F-DC46A0339480}" type="presOf" srcId="{90D9F481-512A-46F0-94D9-E7E886CB7F0B}" destId="{4260A94F-A408-44E1-93F0-6DAEB723806C}" srcOrd="0" destOrd="0" presId="urn:microsoft.com/office/officeart/2005/8/layout/pyramid4"/>
    <dgm:cxn modelId="{611D6FC7-145C-411D-9BCB-ED0CD8B0D2A4}" type="presOf" srcId="{347B645E-8DC8-4AFD-9AD6-351CD6B45B4A}" destId="{1E3D48D6-9376-4869-8D91-27CBC61FEECB}" srcOrd="0" destOrd="0" presId="urn:microsoft.com/office/officeart/2005/8/layout/pyramid4"/>
    <dgm:cxn modelId="{95BAD0D7-DB17-4EF9-B48F-9CBBD6BF1C54}" srcId="{4234D320-80A0-40DE-928C-44446BFBFF40}" destId="{CD05A725-A588-4D96-B94B-62233FDFE6A9}" srcOrd="1" destOrd="0" parTransId="{4E6DABFB-3361-4650-93EA-4E78897477E9}" sibTransId="{EEB771B2-D536-46DF-8004-C7AE354F6026}"/>
    <dgm:cxn modelId="{1A7FF5A7-59E7-48F2-9A08-D1733A33AF70}" type="presParOf" srcId="{C6E29F14-EC98-4019-BA2A-024E696DB897}" destId="{4260A94F-A408-44E1-93F0-6DAEB723806C}" srcOrd="0" destOrd="0" presId="urn:microsoft.com/office/officeart/2005/8/layout/pyramid4"/>
    <dgm:cxn modelId="{407858B7-6227-4C14-A8F8-4854DB15401A}" type="presParOf" srcId="{C6E29F14-EC98-4019-BA2A-024E696DB897}" destId="{1684D81C-4CE2-4A44-81E9-E721607E84A3}" srcOrd="1" destOrd="0" presId="urn:microsoft.com/office/officeart/2005/8/layout/pyramid4"/>
    <dgm:cxn modelId="{51DF2088-56CD-4068-8C3D-B4789881033C}" type="presParOf" srcId="{C6E29F14-EC98-4019-BA2A-024E696DB897}" destId="{1712590B-65BB-4CAA-95D6-D6EFC16E4BC5}" srcOrd="2" destOrd="0" presId="urn:microsoft.com/office/officeart/2005/8/layout/pyramid4"/>
    <dgm:cxn modelId="{6BC41F9F-7FFC-4764-B204-259EC0565E46}" type="presParOf" srcId="{C6E29F14-EC98-4019-BA2A-024E696DB897}" destId="{1E3D48D6-9376-4869-8D91-27CBC61FEEC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485A85-21BA-4C3E-8903-992D32A27CFB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D99D31F-CFA0-4234-BD46-9A83597461C5}">
      <dgm:prSet phldrT="[Text]" custT="1"/>
      <dgm:spPr/>
      <dgm:t>
        <a:bodyPr anchor="ctr" anchorCtr="0"/>
        <a:lstStyle/>
        <a:p>
          <a:pPr algn="ctr"/>
          <a:r>
            <a:rPr lang="en-US" sz="3200" dirty="0" smtClean="0"/>
            <a:t>5,590 people responded to the call to participate </a:t>
          </a:r>
        </a:p>
        <a:p>
          <a:pPr algn="ctr"/>
          <a:r>
            <a:rPr lang="en-US" sz="3200" dirty="0" smtClean="0"/>
            <a:t>36.1% overall response rate</a:t>
          </a:r>
          <a:endParaRPr lang="en-US" sz="3200" dirty="0"/>
        </a:p>
      </dgm:t>
    </dgm:pt>
    <dgm:pt modelId="{0061F1F5-71F3-4E73-9CA3-124C8EB53FB2}" type="parTrans" cxnId="{881C921A-5D05-49CC-BDB6-FA2E3DC1A8C8}">
      <dgm:prSet/>
      <dgm:spPr/>
      <dgm:t>
        <a:bodyPr/>
        <a:lstStyle/>
        <a:p>
          <a:endParaRPr lang="en-US"/>
        </a:p>
      </dgm:t>
    </dgm:pt>
    <dgm:pt modelId="{C5989E10-A23D-48E4-A46A-1CD98281D9D8}" type="sibTrans" cxnId="{881C921A-5D05-49CC-BDB6-FA2E3DC1A8C8}">
      <dgm:prSet/>
      <dgm:spPr/>
      <dgm:t>
        <a:bodyPr/>
        <a:lstStyle/>
        <a:p>
          <a:endParaRPr lang="en-US"/>
        </a:p>
      </dgm:t>
    </dgm:pt>
    <dgm:pt modelId="{29AD4952-1A1C-4D33-90CE-19828DAC8EEC}">
      <dgm:prSet phldrT="[Text]"/>
      <dgm:spPr/>
      <dgm:t>
        <a:bodyPr/>
        <a:lstStyle/>
        <a:p>
          <a:endParaRPr lang="en-US" dirty="0"/>
        </a:p>
      </dgm:t>
    </dgm:pt>
    <dgm:pt modelId="{8FD743DC-1E87-41F9-B095-2CE1BC082B1A}" type="sibTrans" cxnId="{F6BB47B2-9A74-419B-976F-F172F458F469}">
      <dgm:prSet/>
      <dgm:spPr/>
      <dgm:t>
        <a:bodyPr/>
        <a:lstStyle/>
        <a:p>
          <a:endParaRPr lang="en-US"/>
        </a:p>
      </dgm:t>
    </dgm:pt>
    <dgm:pt modelId="{78255C11-E4AF-4581-AE41-7BFA2FA71CDC}" type="parTrans" cxnId="{F6BB47B2-9A74-419B-976F-F172F458F469}">
      <dgm:prSet/>
      <dgm:spPr/>
      <dgm:t>
        <a:bodyPr/>
        <a:lstStyle/>
        <a:p>
          <a:endParaRPr lang="en-US"/>
        </a:p>
      </dgm:t>
    </dgm:pt>
    <dgm:pt modelId="{A60E04BB-1BA2-49E9-89F1-A563CCFEA2DD}" type="pres">
      <dgm:prSet presAssocID="{CD485A85-21BA-4C3E-8903-992D32A27C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3F1D4202-725A-49AF-9B8C-19E998624E39}" type="pres">
      <dgm:prSet presAssocID="{29AD4952-1A1C-4D33-90CE-19828DAC8EEC}" presName="parenttextcomposite" presStyleCnt="0"/>
      <dgm:spPr/>
      <dgm:t>
        <a:bodyPr/>
        <a:lstStyle/>
        <a:p>
          <a:endParaRPr lang="en-US"/>
        </a:p>
      </dgm:t>
    </dgm:pt>
    <dgm:pt modelId="{3FF5C292-7F1E-411B-89C0-7B83F086335A}" type="pres">
      <dgm:prSet presAssocID="{29AD4952-1A1C-4D33-90CE-19828DAC8EEC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552D6-4316-417A-8E85-351AE972A613}" type="pres">
      <dgm:prSet presAssocID="{29AD4952-1A1C-4D33-90CE-19828DAC8EEC}" presName="parallelogramComposite" presStyleCnt="0"/>
      <dgm:spPr/>
      <dgm:t>
        <a:bodyPr/>
        <a:lstStyle/>
        <a:p>
          <a:endParaRPr lang="en-US"/>
        </a:p>
      </dgm:t>
    </dgm:pt>
    <dgm:pt modelId="{5E05E951-D536-4996-BED7-9B13ED8BFC0C}" type="pres">
      <dgm:prSet presAssocID="{29AD4952-1A1C-4D33-90CE-19828DAC8EEC}" presName="parallelogram1" presStyleLbl="alignNode1" presStyleIdx="0" presStyleCnt="14"/>
      <dgm:spPr/>
      <dgm:t>
        <a:bodyPr/>
        <a:lstStyle/>
        <a:p>
          <a:endParaRPr lang="en-US"/>
        </a:p>
      </dgm:t>
    </dgm:pt>
    <dgm:pt modelId="{B5BF5E88-F60A-46E6-8344-2AFDD131D51B}" type="pres">
      <dgm:prSet presAssocID="{29AD4952-1A1C-4D33-90CE-19828DAC8EEC}" presName="parallelogram2" presStyleLbl="alignNode1" presStyleIdx="1" presStyleCnt="14"/>
      <dgm:spPr/>
      <dgm:t>
        <a:bodyPr/>
        <a:lstStyle/>
        <a:p>
          <a:endParaRPr lang="en-US"/>
        </a:p>
      </dgm:t>
    </dgm:pt>
    <dgm:pt modelId="{47DBD3EF-730C-4DC5-8BE4-8DC63A43DD8D}" type="pres">
      <dgm:prSet presAssocID="{29AD4952-1A1C-4D33-90CE-19828DAC8EEC}" presName="parallelogram3" presStyleLbl="alignNode1" presStyleIdx="2" presStyleCnt="14"/>
      <dgm:spPr/>
      <dgm:t>
        <a:bodyPr/>
        <a:lstStyle/>
        <a:p>
          <a:endParaRPr lang="en-US"/>
        </a:p>
      </dgm:t>
    </dgm:pt>
    <dgm:pt modelId="{DBFE111D-DDB9-42F7-8603-C38B86ACF7D2}" type="pres">
      <dgm:prSet presAssocID="{29AD4952-1A1C-4D33-90CE-19828DAC8EEC}" presName="parallelogram4" presStyleLbl="alignNode1" presStyleIdx="3" presStyleCnt="14"/>
      <dgm:spPr/>
      <dgm:t>
        <a:bodyPr/>
        <a:lstStyle/>
        <a:p>
          <a:endParaRPr lang="en-US"/>
        </a:p>
      </dgm:t>
    </dgm:pt>
    <dgm:pt modelId="{BD45175F-7200-45AE-8B57-3397E9402C2B}" type="pres">
      <dgm:prSet presAssocID="{29AD4952-1A1C-4D33-90CE-19828DAC8EEC}" presName="parallelogram5" presStyleLbl="alignNode1" presStyleIdx="4" presStyleCnt="14"/>
      <dgm:spPr/>
      <dgm:t>
        <a:bodyPr/>
        <a:lstStyle/>
        <a:p>
          <a:endParaRPr lang="en-US"/>
        </a:p>
      </dgm:t>
    </dgm:pt>
    <dgm:pt modelId="{2C78BF03-98E1-45BC-B115-831003BD39B3}" type="pres">
      <dgm:prSet presAssocID="{29AD4952-1A1C-4D33-90CE-19828DAC8EEC}" presName="parallelogram6" presStyleLbl="alignNode1" presStyleIdx="5" presStyleCnt="14"/>
      <dgm:spPr/>
      <dgm:t>
        <a:bodyPr/>
        <a:lstStyle/>
        <a:p>
          <a:endParaRPr lang="en-US"/>
        </a:p>
      </dgm:t>
    </dgm:pt>
    <dgm:pt modelId="{687EDE6B-292A-4CF3-B9E9-0DA269ADDD35}" type="pres">
      <dgm:prSet presAssocID="{29AD4952-1A1C-4D33-90CE-19828DAC8EEC}" presName="parallelogram7" presStyleLbl="alignNode1" presStyleIdx="6" presStyleCnt="14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251523F-91C0-4B61-9A14-55823428C15D}" type="pres">
      <dgm:prSet presAssocID="{8FD743DC-1E87-41F9-B095-2CE1BC082B1A}" presName="sibTrans" presStyleCnt="0"/>
      <dgm:spPr/>
      <dgm:t>
        <a:bodyPr/>
        <a:lstStyle/>
        <a:p>
          <a:endParaRPr lang="en-US"/>
        </a:p>
      </dgm:t>
    </dgm:pt>
    <dgm:pt modelId="{612CAE3F-8BC8-494A-B62B-8B9209DC7AA4}" type="pres">
      <dgm:prSet presAssocID="{7D99D31F-CFA0-4234-BD46-9A83597461C5}" presName="parenttextcomposite" presStyleCnt="0"/>
      <dgm:spPr/>
      <dgm:t>
        <a:bodyPr/>
        <a:lstStyle/>
        <a:p>
          <a:endParaRPr lang="en-US"/>
        </a:p>
      </dgm:t>
    </dgm:pt>
    <dgm:pt modelId="{22C57B2D-A147-41D9-A958-5BAB9C3C0FC3}" type="pres">
      <dgm:prSet presAssocID="{7D99D31F-CFA0-4234-BD46-9A83597461C5}" presName="parenttext" presStyleLbl="revTx" presStyleIdx="1" presStyleCnt="2" custScaleX="111220" custScaleY="31942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0A8B3-9A70-4BA0-9002-604F2006FB7A}" type="pres">
      <dgm:prSet presAssocID="{7D99D31F-CFA0-4234-BD46-9A83597461C5}" presName="parallelogramComposite" presStyleCnt="0"/>
      <dgm:spPr/>
      <dgm:t>
        <a:bodyPr/>
        <a:lstStyle/>
        <a:p>
          <a:endParaRPr lang="en-US"/>
        </a:p>
      </dgm:t>
    </dgm:pt>
    <dgm:pt modelId="{8A2860CA-EA00-42BA-89A2-AF17047047E8}" type="pres">
      <dgm:prSet presAssocID="{7D99D31F-CFA0-4234-BD46-9A83597461C5}" presName="parallelogram1" presStyleLbl="alignNode1" presStyleIdx="7" presStyleCnt="14"/>
      <dgm:spPr/>
      <dgm:t>
        <a:bodyPr/>
        <a:lstStyle/>
        <a:p>
          <a:endParaRPr lang="en-US"/>
        </a:p>
      </dgm:t>
    </dgm:pt>
    <dgm:pt modelId="{CE8E6C46-ED59-4B2C-9862-7A2335D2F1F1}" type="pres">
      <dgm:prSet presAssocID="{7D99D31F-CFA0-4234-BD46-9A83597461C5}" presName="parallelogram2" presStyleLbl="alignNode1" presStyleIdx="8" presStyleCnt="14"/>
      <dgm:spPr/>
      <dgm:t>
        <a:bodyPr/>
        <a:lstStyle/>
        <a:p>
          <a:endParaRPr lang="en-US"/>
        </a:p>
      </dgm:t>
    </dgm:pt>
    <dgm:pt modelId="{0005B5CD-399C-40CC-8E09-C5EC4F708758}" type="pres">
      <dgm:prSet presAssocID="{7D99D31F-CFA0-4234-BD46-9A83597461C5}" presName="parallelogram3" presStyleLbl="alignNode1" presStyleIdx="9" presStyleCnt="14"/>
      <dgm:spPr/>
      <dgm:t>
        <a:bodyPr/>
        <a:lstStyle/>
        <a:p>
          <a:endParaRPr lang="en-US"/>
        </a:p>
      </dgm:t>
    </dgm:pt>
    <dgm:pt modelId="{65143540-13E6-48F5-A8C3-EB8C40E71157}" type="pres">
      <dgm:prSet presAssocID="{7D99D31F-CFA0-4234-BD46-9A83597461C5}" presName="parallelogram4" presStyleLbl="alignNode1" presStyleIdx="10" presStyleCnt="14"/>
      <dgm:spPr/>
      <dgm:t>
        <a:bodyPr/>
        <a:lstStyle/>
        <a:p>
          <a:endParaRPr lang="en-US"/>
        </a:p>
      </dgm:t>
    </dgm:pt>
    <dgm:pt modelId="{3390E94A-1271-41B6-8D74-E71F4CBC5C0D}" type="pres">
      <dgm:prSet presAssocID="{7D99D31F-CFA0-4234-BD46-9A83597461C5}" presName="parallelogram5" presStyleLbl="alignNode1" presStyleIdx="11" presStyleCnt="14"/>
      <dgm:spPr/>
      <dgm:t>
        <a:bodyPr/>
        <a:lstStyle/>
        <a:p>
          <a:endParaRPr lang="en-US"/>
        </a:p>
      </dgm:t>
    </dgm:pt>
    <dgm:pt modelId="{AC6F7E3E-25B6-4C17-9C5B-1AB2910F78F5}" type="pres">
      <dgm:prSet presAssocID="{7D99D31F-CFA0-4234-BD46-9A83597461C5}" presName="parallelogram6" presStyleLbl="alignNode1" presStyleIdx="12" presStyleCnt="14"/>
      <dgm:spPr/>
      <dgm:t>
        <a:bodyPr/>
        <a:lstStyle/>
        <a:p>
          <a:endParaRPr lang="en-US"/>
        </a:p>
      </dgm:t>
    </dgm:pt>
    <dgm:pt modelId="{AAF325C1-C58F-46F3-8395-08F758ADEFE6}" type="pres">
      <dgm:prSet presAssocID="{7D99D31F-CFA0-4234-BD46-9A83597461C5}" presName="parallelogram7" presStyleLbl="alignNode1" presStyleIdx="13" presStyleCnt="14"/>
      <dgm:spPr/>
      <dgm:t>
        <a:bodyPr/>
        <a:lstStyle/>
        <a:p>
          <a:endParaRPr lang="en-US"/>
        </a:p>
      </dgm:t>
    </dgm:pt>
  </dgm:ptLst>
  <dgm:cxnLst>
    <dgm:cxn modelId="{881C921A-5D05-49CC-BDB6-FA2E3DC1A8C8}" srcId="{CD485A85-21BA-4C3E-8903-992D32A27CFB}" destId="{7D99D31F-CFA0-4234-BD46-9A83597461C5}" srcOrd="1" destOrd="0" parTransId="{0061F1F5-71F3-4E73-9CA3-124C8EB53FB2}" sibTransId="{C5989E10-A23D-48E4-A46A-1CD98281D9D8}"/>
    <dgm:cxn modelId="{2941FCF2-FD0F-4B81-82A3-F3C812FA9679}" type="presOf" srcId="{CD485A85-21BA-4C3E-8903-992D32A27CFB}" destId="{A60E04BB-1BA2-49E9-89F1-A563CCFEA2DD}" srcOrd="0" destOrd="0" presId="urn:microsoft.com/office/officeart/2008/layout/VerticalAccentList"/>
    <dgm:cxn modelId="{B9951C63-46CF-4B72-95E3-F65D5D538320}" type="presOf" srcId="{29AD4952-1A1C-4D33-90CE-19828DAC8EEC}" destId="{3FF5C292-7F1E-411B-89C0-7B83F086335A}" srcOrd="0" destOrd="0" presId="urn:microsoft.com/office/officeart/2008/layout/VerticalAccentList"/>
    <dgm:cxn modelId="{F6BB47B2-9A74-419B-976F-F172F458F469}" srcId="{CD485A85-21BA-4C3E-8903-992D32A27CFB}" destId="{29AD4952-1A1C-4D33-90CE-19828DAC8EEC}" srcOrd="0" destOrd="0" parTransId="{78255C11-E4AF-4581-AE41-7BFA2FA71CDC}" sibTransId="{8FD743DC-1E87-41F9-B095-2CE1BC082B1A}"/>
    <dgm:cxn modelId="{8C195BC2-39E1-4503-B1DC-6EB7606B254E}" type="presOf" srcId="{7D99D31F-CFA0-4234-BD46-9A83597461C5}" destId="{22C57B2D-A147-41D9-A958-5BAB9C3C0FC3}" srcOrd="0" destOrd="0" presId="urn:microsoft.com/office/officeart/2008/layout/VerticalAccentList"/>
    <dgm:cxn modelId="{3E8D95A3-469D-45E4-A102-E6654E436626}" type="presParOf" srcId="{A60E04BB-1BA2-49E9-89F1-A563CCFEA2DD}" destId="{3F1D4202-725A-49AF-9B8C-19E998624E39}" srcOrd="0" destOrd="0" presId="urn:microsoft.com/office/officeart/2008/layout/VerticalAccentList"/>
    <dgm:cxn modelId="{5D0DD912-17E8-4037-9E1C-1794CBED6A84}" type="presParOf" srcId="{3F1D4202-725A-49AF-9B8C-19E998624E39}" destId="{3FF5C292-7F1E-411B-89C0-7B83F086335A}" srcOrd="0" destOrd="0" presId="urn:microsoft.com/office/officeart/2008/layout/VerticalAccentList"/>
    <dgm:cxn modelId="{FC6C528C-3993-424A-82CC-EEC39462A3C1}" type="presParOf" srcId="{A60E04BB-1BA2-49E9-89F1-A563CCFEA2DD}" destId="{C2D552D6-4316-417A-8E85-351AE972A613}" srcOrd="1" destOrd="0" presId="urn:microsoft.com/office/officeart/2008/layout/VerticalAccentList"/>
    <dgm:cxn modelId="{3DE5739F-5FA2-4048-A0A1-77CB51E34E00}" type="presParOf" srcId="{C2D552D6-4316-417A-8E85-351AE972A613}" destId="{5E05E951-D536-4996-BED7-9B13ED8BFC0C}" srcOrd="0" destOrd="0" presId="urn:microsoft.com/office/officeart/2008/layout/VerticalAccentList"/>
    <dgm:cxn modelId="{E9DA894B-065D-43E9-9417-271C5F7508D2}" type="presParOf" srcId="{C2D552D6-4316-417A-8E85-351AE972A613}" destId="{B5BF5E88-F60A-46E6-8344-2AFDD131D51B}" srcOrd="1" destOrd="0" presId="urn:microsoft.com/office/officeart/2008/layout/VerticalAccentList"/>
    <dgm:cxn modelId="{99BA42DC-FEFB-4A05-B01D-7E80A3F98F0F}" type="presParOf" srcId="{C2D552D6-4316-417A-8E85-351AE972A613}" destId="{47DBD3EF-730C-4DC5-8BE4-8DC63A43DD8D}" srcOrd="2" destOrd="0" presId="urn:microsoft.com/office/officeart/2008/layout/VerticalAccentList"/>
    <dgm:cxn modelId="{4CB8DCD9-32F8-4112-9A49-8BDF1A626BFB}" type="presParOf" srcId="{C2D552D6-4316-417A-8E85-351AE972A613}" destId="{DBFE111D-DDB9-42F7-8603-C38B86ACF7D2}" srcOrd="3" destOrd="0" presId="urn:microsoft.com/office/officeart/2008/layout/VerticalAccentList"/>
    <dgm:cxn modelId="{D33B210A-1A74-4730-8F0B-03EC96FCA5E2}" type="presParOf" srcId="{C2D552D6-4316-417A-8E85-351AE972A613}" destId="{BD45175F-7200-45AE-8B57-3397E9402C2B}" srcOrd="4" destOrd="0" presId="urn:microsoft.com/office/officeart/2008/layout/VerticalAccentList"/>
    <dgm:cxn modelId="{8CF2C3AA-3B6B-4280-BC43-277693C64B51}" type="presParOf" srcId="{C2D552D6-4316-417A-8E85-351AE972A613}" destId="{2C78BF03-98E1-45BC-B115-831003BD39B3}" srcOrd="5" destOrd="0" presId="urn:microsoft.com/office/officeart/2008/layout/VerticalAccentList"/>
    <dgm:cxn modelId="{5B9D8C93-A81C-42DA-8631-E2C859BEAA5A}" type="presParOf" srcId="{C2D552D6-4316-417A-8E85-351AE972A613}" destId="{687EDE6B-292A-4CF3-B9E9-0DA269ADDD35}" srcOrd="6" destOrd="0" presId="urn:microsoft.com/office/officeart/2008/layout/VerticalAccentList"/>
    <dgm:cxn modelId="{E8334EEF-3FD7-4726-A56F-6175FBFE1BC8}" type="presParOf" srcId="{A60E04BB-1BA2-49E9-89F1-A563CCFEA2DD}" destId="{7251523F-91C0-4B61-9A14-55823428C15D}" srcOrd="2" destOrd="0" presId="urn:microsoft.com/office/officeart/2008/layout/VerticalAccentList"/>
    <dgm:cxn modelId="{4DAC9F84-004D-4F7A-8A95-024559385B74}" type="presParOf" srcId="{A60E04BB-1BA2-49E9-89F1-A563CCFEA2DD}" destId="{612CAE3F-8BC8-494A-B62B-8B9209DC7AA4}" srcOrd="3" destOrd="0" presId="urn:microsoft.com/office/officeart/2008/layout/VerticalAccentList"/>
    <dgm:cxn modelId="{C5B0B1FE-9170-4A49-B605-1EC46AB2AFB6}" type="presParOf" srcId="{612CAE3F-8BC8-494A-B62B-8B9209DC7AA4}" destId="{22C57B2D-A147-41D9-A958-5BAB9C3C0FC3}" srcOrd="0" destOrd="0" presId="urn:microsoft.com/office/officeart/2008/layout/VerticalAccentList"/>
    <dgm:cxn modelId="{45EE6C8F-A5D7-47BF-9DBF-ED92F7DA26EB}" type="presParOf" srcId="{A60E04BB-1BA2-49E9-89F1-A563CCFEA2DD}" destId="{BCD0A8B3-9A70-4BA0-9002-604F2006FB7A}" srcOrd="4" destOrd="0" presId="urn:microsoft.com/office/officeart/2008/layout/VerticalAccentList"/>
    <dgm:cxn modelId="{73B33ABE-542D-4C59-A722-AAE458FD9191}" type="presParOf" srcId="{BCD0A8B3-9A70-4BA0-9002-604F2006FB7A}" destId="{8A2860CA-EA00-42BA-89A2-AF17047047E8}" srcOrd="0" destOrd="0" presId="urn:microsoft.com/office/officeart/2008/layout/VerticalAccentList"/>
    <dgm:cxn modelId="{E82A98F6-7A46-4666-8884-34AE0693E2DA}" type="presParOf" srcId="{BCD0A8B3-9A70-4BA0-9002-604F2006FB7A}" destId="{CE8E6C46-ED59-4B2C-9862-7A2335D2F1F1}" srcOrd="1" destOrd="0" presId="urn:microsoft.com/office/officeart/2008/layout/VerticalAccentList"/>
    <dgm:cxn modelId="{0D3475F3-2C37-4541-ABE4-48092B14DE6F}" type="presParOf" srcId="{BCD0A8B3-9A70-4BA0-9002-604F2006FB7A}" destId="{0005B5CD-399C-40CC-8E09-C5EC4F708758}" srcOrd="2" destOrd="0" presId="urn:microsoft.com/office/officeart/2008/layout/VerticalAccentList"/>
    <dgm:cxn modelId="{F67F8338-DEC3-4CDB-92B8-DF47DC9FEE37}" type="presParOf" srcId="{BCD0A8B3-9A70-4BA0-9002-604F2006FB7A}" destId="{65143540-13E6-48F5-A8C3-EB8C40E71157}" srcOrd="3" destOrd="0" presId="urn:microsoft.com/office/officeart/2008/layout/VerticalAccentList"/>
    <dgm:cxn modelId="{08EB80F5-D107-4E64-BDA2-2605084C4505}" type="presParOf" srcId="{BCD0A8B3-9A70-4BA0-9002-604F2006FB7A}" destId="{3390E94A-1271-41B6-8D74-E71F4CBC5C0D}" srcOrd="4" destOrd="0" presId="urn:microsoft.com/office/officeart/2008/layout/VerticalAccentList"/>
    <dgm:cxn modelId="{DE0791F5-6A9B-4A98-A917-A8B99D6951CB}" type="presParOf" srcId="{BCD0A8B3-9A70-4BA0-9002-604F2006FB7A}" destId="{AC6F7E3E-25B6-4C17-9C5B-1AB2910F78F5}" srcOrd="5" destOrd="0" presId="urn:microsoft.com/office/officeart/2008/layout/VerticalAccentList"/>
    <dgm:cxn modelId="{25C05CC4-BCB2-4BBE-9D20-6E3F0EEF15F9}" type="presParOf" srcId="{BCD0A8B3-9A70-4BA0-9002-604F2006FB7A}" destId="{AAF325C1-C58F-46F3-8395-08F758ADEFE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8B9BCB-04FF-4C7D-8280-0F643E1BE058}" type="doc">
      <dgm:prSet loTypeId="urn:microsoft.com/office/officeart/2005/8/layout/chevron2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FEDCE6E-970A-4767-A544-3D3100B30D1F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 smtClean="0"/>
            <a:t>36%</a:t>
          </a:r>
          <a:endParaRPr lang="en-US" sz="2800" b="1" dirty="0"/>
        </a:p>
      </dgm:t>
    </dgm:pt>
    <dgm:pt modelId="{2B457AEE-2C5F-4EFC-9CC2-E4E1E4A7D838}" type="parTrans" cxnId="{E2F4BB70-B044-4401-993C-51D7504862AC}">
      <dgm:prSet/>
      <dgm:spPr/>
      <dgm:t>
        <a:bodyPr/>
        <a:lstStyle/>
        <a:p>
          <a:endParaRPr lang="en-US" sz="3200"/>
        </a:p>
      </dgm:t>
    </dgm:pt>
    <dgm:pt modelId="{BCE41F2B-E10F-4808-9F8C-555B83669530}" type="sibTrans" cxnId="{E2F4BB70-B044-4401-993C-51D7504862AC}">
      <dgm:prSet/>
      <dgm:spPr/>
      <dgm:t>
        <a:bodyPr/>
        <a:lstStyle/>
        <a:p>
          <a:endParaRPr lang="en-US" sz="3200"/>
        </a:p>
      </dgm:t>
    </dgm:pt>
    <dgm:pt modelId="{418441F8-A091-4D67-9877-93816FA8202F}">
      <dgm:prSet phldrT="[Text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3200" dirty="0" smtClean="0"/>
            <a:t>Faculty (</a:t>
          </a:r>
          <a:r>
            <a:rPr lang="en-US" sz="3200" i="1" dirty="0" smtClean="0"/>
            <a:t>n</a:t>
          </a:r>
          <a:r>
            <a:rPr lang="en-US" sz="3200" dirty="0" smtClean="0"/>
            <a:t> = 2,037)</a:t>
          </a:r>
          <a:endParaRPr lang="en-US" sz="3200" dirty="0"/>
        </a:p>
      </dgm:t>
    </dgm:pt>
    <dgm:pt modelId="{D3B4943D-620E-465A-8BB4-68D66853C9B1}" type="parTrans" cxnId="{9CBF3A6E-B57F-470A-8EE7-7FE2A16C541E}">
      <dgm:prSet/>
      <dgm:spPr/>
      <dgm:t>
        <a:bodyPr/>
        <a:lstStyle/>
        <a:p>
          <a:endParaRPr lang="en-US" sz="3200"/>
        </a:p>
      </dgm:t>
    </dgm:pt>
    <dgm:pt modelId="{6BF47F44-E1D8-4C5E-BC52-5FE056022820}" type="sibTrans" cxnId="{9CBF3A6E-B57F-470A-8EE7-7FE2A16C541E}">
      <dgm:prSet/>
      <dgm:spPr/>
      <dgm:t>
        <a:bodyPr/>
        <a:lstStyle/>
        <a:p>
          <a:endParaRPr lang="en-US" sz="3200"/>
        </a:p>
      </dgm:t>
    </dgm:pt>
    <dgm:pt modelId="{06637938-513E-4138-8094-494DAD238A98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 smtClean="0"/>
            <a:t>37%</a:t>
          </a:r>
          <a:endParaRPr lang="en-US" sz="2800" b="1" dirty="0"/>
        </a:p>
      </dgm:t>
    </dgm:pt>
    <dgm:pt modelId="{6FAF92CB-00C9-4C05-BF8E-6DE4724A4E24}" type="parTrans" cxnId="{0B6AACD7-A8A5-4FCA-8839-A7BC9C7D61B9}">
      <dgm:prSet/>
      <dgm:spPr/>
      <dgm:t>
        <a:bodyPr/>
        <a:lstStyle/>
        <a:p>
          <a:endParaRPr lang="en-US" sz="3200"/>
        </a:p>
      </dgm:t>
    </dgm:pt>
    <dgm:pt modelId="{B6F7B430-7D1B-4EAE-8F11-A33480A03FCC}" type="sibTrans" cxnId="{0B6AACD7-A8A5-4FCA-8839-A7BC9C7D61B9}">
      <dgm:prSet/>
      <dgm:spPr/>
      <dgm:t>
        <a:bodyPr/>
        <a:lstStyle/>
        <a:p>
          <a:endParaRPr lang="en-US" sz="3200"/>
        </a:p>
      </dgm:t>
    </dgm:pt>
    <dgm:pt modelId="{0BC4E6B6-770D-4818-9A8A-43FC2DF7A9A8}">
      <dgm:prSet phldrT="[Text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3200" dirty="0" smtClean="0"/>
            <a:t>Staff (</a:t>
          </a:r>
          <a:r>
            <a:rPr lang="en-US" sz="3200" i="1" dirty="0" smtClean="0"/>
            <a:t>n</a:t>
          </a:r>
          <a:r>
            <a:rPr lang="en-US" sz="3200" dirty="0" smtClean="0"/>
            <a:t> = 3,277)</a:t>
          </a:r>
          <a:endParaRPr lang="en-US" sz="3200" dirty="0"/>
        </a:p>
      </dgm:t>
    </dgm:pt>
    <dgm:pt modelId="{67AAD8FA-AA57-43A3-8236-A0CD00160DCD}" type="parTrans" cxnId="{021AFF81-3A2F-4536-9759-0E416F381E99}">
      <dgm:prSet/>
      <dgm:spPr/>
      <dgm:t>
        <a:bodyPr/>
        <a:lstStyle/>
        <a:p>
          <a:endParaRPr lang="en-US" sz="3200"/>
        </a:p>
      </dgm:t>
    </dgm:pt>
    <dgm:pt modelId="{12D9D718-DD4B-4F89-9538-C905FE062C13}" type="sibTrans" cxnId="{021AFF81-3A2F-4536-9759-0E416F381E99}">
      <dgm:prSet/>
      <dgm:spPr/>
      <dgm:t>
        <a:bodyPr/>
        <a:lstStyle/>
        <a:p>
          <a:endParaRPr lang="en-US" sz="3200"/>
        </a:p>
      </dgm:t>
    </dgm:pt>
    <dgm:pt modelId="{F3640C7A-8B20-42E0-8ABE-4CBE39759878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 smtClean="0"/>
            <a:t>19%</a:t>
          </a:r>
          <a:endParaRPr lang="en-US" sz="2800" b="1" dirty="0"/>
        </a:p>
      </dgm:t>
    </dgm:pt>
    <dgm:pt modelId="{16C688EF-A9EE-481C-B03D-246CC23BDA0B}" type="parTrans" cxnId="{B220FFC2-7419-499E-853B-07A5612BCCB4}">
      <dgm:prSet/>
      <dgm:spPr/>
      <dgm:t>
        <a:bodyPr/>
        <a:lstStyle/>
        <a:p>
          <a:endParaRPr lang="en-US"/>
        </a:p>
      </dgm:t>
    </dgm:pt>
    <dgm:pt modelId="{040D09BC-F54C-4D9D-AB31-A173064C5A64}" type="sibTrans" cxnId="{B220FFC2-7419-499E-853B-07A5612BCCB4}">
      <dgm:prSet/>
      <dgm:spPr/>
      <dgm:t>
        <a:bodyPr/>
        <a:lstStyle/>
        <a:p>
          <a:endParaRPr lang="en-US"/>
        </a:p>
      </dgm:t>
    </dgm:pt>
    <dgm:pt modelId="{3F18A0BF-EF93-429B-BA93-842B1E51C79B}">
      <dgm:prSet phldrT="[Text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3200" dirty="0" smtClean="0"/>
            <a:t>Postdoctoral Associate (</a:t>
          </a:r>
          <a:r>
            <a:rPr lang="en-US" sz="3200" i="1" dirty="0" smtClean="0"/>
            <a:t>n</a:t>
          </a:r>
          <a:r>
            <a:rPr lang="en-US" sz="3200" dirty="0" smtClean="0"/>
            <a:t> = 117)</a:t>
          </a:r>
          <a:endParaRPr lang="en-US" sz="3200" dirty="0"/>
        </a:p>
      </dgm:t>
    </dgm:pt>
    <dgm:pt modelId="{EF1B3EAB-15F7-4309-86B2-C3C97467CD77}" type="parTrans" cxnId="{40F5766C-C542-4BE5-A8DB-13FADF8BA301}">
      <dgm:prSet/>
      <dgm:spPr/>
      <dgm:t>
        <a:bodyPr/>
        <a:lstStyle/>
        <a:p>
          <a:endParaRPr lang="en-US"/>
        </a:p>
      </dgm:t>
    </dgm:pt>
    <dgm:pt modelId="{1BBDE386-061F-4BF0-92F7-DEEA120A01AC}" type="sibTrans" cxnId="{40F5766C-C542-4BE5-A8DB-13FADF8BA301}">
      <dgm:prSet/>
      <dgm:spPr/>
      <dgm:t>
        <a:bodyPr/>
        <a:lstStyle/>
        <a:p>
          <a:endParaRPr lang="en-US"/>
        </a:p>
      </dgm:t>
    </dgm:pt>
    <dgm:pt modelId="{CAC48690-8580-4EC6-AF7C-56D2435CF6FD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 smtClean="0"/>
            <a:t>40%</a:t>
          </a:r>
          <a:endParaRPr lang="en-US" sz="2800" b="1" dirty="0"/>
        </a:p>
      </dgm:t>
    </dgm:pt>
    <dgm:pt modelId="{F6A1F66D-D89B-44D8-9E42-AD06596AAED4}" type="parTrans" cxnId="{681F8F47-03C1-4B96-81A2-3F178564729A}">
      <dgm:prSet/>
      <dgm:spPr/>
      <dgm:t>
        <a:bodyPr/>
        <a:lstStyle/>
        <a:p>
          <a:endParaRPr lang="en-US"/>
        </a:p>
      </dgm:t>
    </dgm:pt>
    <dgm:pt modelId="{48CBE49E-FA10-41E3-9408-6C6B3E7E9F99}" type="sibTrans" cxnId="{681F8F47-03C1-4B96-81A2-3F178564729A}">
      <dgm:prSet/>
      <dgm:spPr/>
      <dgm:t>
        <a:bodyPr/>
        <a:lstStyle/>
        <a:p>
          <a:endParaRPr lang="en-US"/>
        </a:p>
      </dgm:t>
    </dgm:pt>
    <dgm:pt modelId="{FD652FFF-5B74-442B-9EA5-518F3A020C7B}">
      <dgm:prSet phldrT="[Text]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University Athletic Association (</a:t>
          </a:r>
          <a:r>
            <a:rPr lang="en-US" i="1" dirty="0" smtClean="0"/>
            <a:t>n</a:t>
          </a:r>
          <a:r>
            <a:rPr lang="en-US" dirty="0" smtClean="0"/>
            <a:t> = 159)</a:t>
          </a:r>
          <a:endParaRPr lang="en-US" dirty="0"/>
        </a:p>
      </dgm:t>
    </dgm:pt>
    <dgm:pt modelId="{68CB4FE9-3FBF-4D25-8D8F-5FA9A3CC0F99}" type="parTrans" cxnId="{73E653D2-5651-4091-B216-39673E69BA44}">
      <dgm:prSet/>
      <dgm:spPr/>
      <dgm:t>
        <a:bodyPr/>
        <a:lstStyle/>
        <a:p>
          <a:endParaRPr lang="en-US"/>
        </a:p>
      </dgm:t>
    </dgm:pt>
    <dgm:pt modelId="{010CEFF5-FB1C-4F85-9D77-F8468F8E3472}" type="sibTrans" cxnId="{73E653D2-5651-4091-B216-39673E69BA44}">
      <dgm:prSet/>
      <dgm:spPr/>
      <dgm:t>
        <a:bodyPr/>
        <a:lstStyle/>
        <a:p>
          <a:endParaRPr lang="en-US"/>
        </a:p>
      </dgm:t>
    </dgm:pt>
    <dgm:pt modelId="{F9C884F8-BE41-4825-828D-ECC514CB9559}" type="pres">
      <dgm:prSet presAssocID="{9A8B9BCB-04FF-4C7D-8280-0F643E1BE0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A3AE1D-1A5D-4667-9189-FF6E001C97C1}" type="pres">
      <dgm:prSet presAssocID="{DFEDCE6E-970A-4767-A544-3D3100B30D1F}" presName="composite" presStyleCnt="0"/>
      <dgm:spPr/>
      <dgm:t>
        <a:bodyPr/>
        <a:lstStyle/>
        <a:p>
          <a:endParaRPr lang="en-US"/>
        </a:p>
      </dgm:t>
    </dgm:pt>
    <dgm:pt modelId="{D1CEB680-C20D-4A54-B81B-5DA198D4497B}" type="pres">
      <dgm:prSet presAssocID="{DFEDCE6E-970A-4767-A544-3D3100B30D1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CD82-6B26-48AD-9A75-C42947456E4E}" type="pres">
      <dgm:prSet presAssocID="{DFEDCE6E-970A-4767-A544-3D3100B30D1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6C013-16D0-41DB-9F17-9DD60EB62284}" type="pres">
      <dgm:prSet presAssocID="{BCE41F2B-E10F-4808-9F8C-555B83669530}" presName="sp" presStyleCnt="0"/>
      <dgm:spPr/>
    </dgm:pt>
    <dgm:pt modelId="{FCA906C2-C04F-4575-B6EF-9116506F6649}" type="pres">
      <dgm:prSet presAssocID="{06637938-513E-4138-8094-494DAD238A98}" presName="composite" presStyleCnt="0"/>
      <dgm:spPr/>
    </dgm:pt>
    <dgm:pt modelId="{5E9EA2E5-C120-4C98-B1AB-4792CBBF5F1C}" type="pres">
      <dgm:prSet presAssocID="{06637938-513E-4138-8094-494DAD238A9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0F983-6248-403E-873A-26AA73AD5787}" type="pres">
      <dgm:prSet presAssocID="{06637938-513E-4138-8094-494DAD238A9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41DD9-2843-406B-80D3-052DB2F70A22}" type="pres">
      <dgm:prSet presAssocID="{B6F7B430-7D1B-4EAE-8F11-A33480A03FCC}" presName="sp" presStyleCnt="0"/>
      <dgm:spPr/>
    </dgm:pt>
    <dgm:pt modelId="{C7F43FDA-BDFB-4447-BB9F-49115A88A921}" type="pres">
      <dgm:prSet presAssocID="{F3640C7A-8B20-42E0-8ABE-4CBE39759878}" presName="composite" presStyleCnt="0"/>
      <dgm:spPr/>
    </dgm:pt>
    <dgm:pt modelId="{FD6AB386-C6C8-4F8B-91EB-7664509AAE28}" type="pres">
      <dgm:prSet presAssocID="{F3640C7A-8B20-42E0-8ABE-4CBE3975987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1A119-ECA1-447C-938D-C4C38D4DF7A1}" type="pres">
      <dgm:prSet presAssocID="{F3640C7A-8B20-42E0-8ABE-4CBE3975987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393E7-B482-49F5-82B3-5897A52211CE}" type="pres">
      <dgm:prSet presAssocID="{040D09BC-F54C-4D9D-AB31-A173064C5A64}" presName="sp" presStyleCnt="0"/>
      <dgm:spPr/>
    </dgm:pt>
    <dgm:pt modelId="{49D31B51-230C-48E8-AEC2-53801F691D30}" type="pres">
      <dgm:prSet presAssocID="{CAC48690-8580-4EC6-AF7C-56D2435CF6FD}" presName="composite" presStyleCnt="0"/>
      <dgm:spPr/>
    </dgm:pt>
    <dgm:pt modelId="{67BF39B9-BFED-4328-AEC0-B20E293EDAD3}" type="pres">
      <dgm:prSet presAssocID="{CAC48690-8580-4EC6-AF7C-56D2435CF6F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F7CF5-0502-4237-A19E-19CD6117D289}" type="pres">
      <dgm:prSet presAssocID="{CAC48690-8580-4EC6-AF7C-56D2435CF6F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653D2-5651-4091-B216-39673E69BA44}" srcId="{CAC48690-8580-4EC6-AF7C-56D2435CF6FD}" destId="{FD652FFF-5B74-442B-9EA5-518F3A020C7B}" srcOrd="0" destOrd="0" parTransId="{68CB4FE9-3FBF-4D25-8D8F-5FA9A3CC0F99}" sibTransId="{010CEFF5-FB1C-4F85-9D77-F8468F8E3472}"/>
    <dgm:cxn modelId="{3C403EB3-59A5-43A9-A48F-0D25975F9190}" type="presOf" srcId="{F3640C7A-8B20-42E0-8ABE-4CBE39759878}" destId="{FD6AB386-C6C8-4F8B-91EB-7664509AAE28}" srcOrd="0" destOrd="0" presId="urn:microsoft.com/office/officeart/2005/8/layout/chevron2"/>
    <dgm:cxn modelId="{A0A02116-BAF5-43BD-9C5A-F6210E304235}" type="presOf" srcId="{DFEDCE6E-970A-4767-A544-3D3100B30D1F}" destId="{D1CEB680-C20D-4A54-B81B-5DA198D4497B}" srcOrd="0" destOrd="0" presId="urn:microsoft.com/office/officeart/2005/8/layout/chevron2"/>
    <dgm:cxn modelId="{9BD0F0CE-CC58-4DE8-BA18-A7C4788BB77B}" type="presOf" srcId="{06637938-513E-4138-8094-494DAD238A98}" destId="{5E9EA2E5-C120-4C98-B1AB-4792CBBF5F1C}" srcOrd="0" destOrd="0" presId="urn:microsoft.com/office/officeart/2005/8/layout/chevron2"/>
    <dgm:cxn modelId="{021AFF81-3A2F-4536-9759-0E416F381E99}" srcId="{06637938-513E-4138-8094-494DAD238A98}" destId="{0BC4E6B6-770D-4818-9A8A-43FC2DF7A9A8}" srcOrd="0" destOrd="0" parTransId="{67AAD8FA-AA57-43A3-8236-A0CD00160DCD}" sibTransId="{12D9D718-DD4B-4F89-9538-C905FE062C13}"/>
    <dgm:cxn modelId="{73813862-9949-4F2F-B137-A1DCFFD2AB44}" type="presOf" srcId="{9A8B9BCB-04FF-4C7D-8280-0F643E1BE058}" destId="{F9C884F8-BE41-4825-828D-ECC514CB9559}" srcOrd="0" destOrd="0" presId="urn:microsoft.com/office/officeart/2005/8/layout/chevron2"/>
    <dgm:cxn modelId="{B55FDC68-00C1-4900-AB1C-AED7AB8BA3B4}" type="presOf" srcId="{3F18A0BF-EF93-429B-BA93-842B1E51C79B}" destId="{5A01A119-ECA1-447C-938D-C4C38D4DF7A1}" srcOrd="0" destOrd="0" presId="urn:microsoft.com/office/officeart/2005/8/layout/chevron2"/>
    <dgm:cxn modelId="{46EC3AE1-04E2-4E5E-A341-15D58325A7EC}" type="presOf" srcId="{418441F8-A091-4D67-9877-93816FA8202F}" destId="{2540CD82-6B26-48AD-9A75-C42947456E4E}" srcOrd="0" destOrd="0" presId="urn:microsoft.com/office/officeart/2005/8/layout/chevron2"/>
    <dgm:cxn modelId="{59D7E06A-636D-43CF-A777-B012D5225827}" type="presOf" srcId="{FD652FFF-5B74-442B-9EA5-518F3A020C7B}" destId="{133F7CF5-0502-4237-A19E-19CD6117D289}" srcOrd="0" destOrd="0" presId="urn:microsoft.com/office/officeart/2005/8/layout/chevron2"/>
    <dgm:cxn modelId="{B220FFC2-7419-499E-853B-07A5612BCCB4}" srcId="{9A8B9BCB-04FF-4C7D-8280-0F643E1BE058}" destId="{F3640C7A-8B20-42E0-8ABE-4CBE39759878}" srcOrd="2" destOrd="0" parTransId="{16C688EF-A9EE-481C-B03D-246CC23BDA0B}" sibTransId="{040D09BC-F54C-4D9D-AB31-A173064C5A64}"/>
    <dgm:cxn modelId="{681F8F47-03C1-4B96-81A2-3F178564729A}" srcId="{9A8B9BCB-04FF-4C7D-8280-0F643E1BE058}" destId="{CAC48690-8580-4EC6-AF7C-56D2435CF6FD}" srcOrd="3" destOrd="0" parTransId="{F6A1F66D-D89B-44D8-9E42-AD06596AAED4}" sibTransId="{48CBE49E-FA10-41E3-9408-6C6B3E7E9F99}"/>
    <dgm:cxn modelId="{E2F4BB70-B044-4401-993C-51D7504862AC}" srcId="{9A8B9BCB-04FF-4C7D-8280-0F643E1BE058}" destId="{DFEDCE6E-970A-4767-A544-3D3100B30D1F}" srcOrd="0" destOrd="0" parTransId="{2B457AEE-2C5F-4EFC-9CC2-E4E1E4A7D838}" sibTransId="{BCE41F2B-E10F-4808-9F8C-555B83669530}"/>
    <dgm:cxn modelId="{FEEA6144-1041-40AC-98D7-6F1121CAEE01}" type="presOf" srcId="{CAC48690-8580-4EC6-AF7C-56D2435CF6FD}" destId="{67BF39B9-BFED-4328-AEC0-B20E293EDAD3}" srcOrd="0" destOrd="0" presId="urn:microsoft.com/office/officeart/2005/8/layout/chevron2"/>
    <dgm:cxn modelId="{9CBF3A6E-B57F-470A-8EE7-7FE2A16C541E}" srcId="{DFEDCE6E-970A-4767-A544-3D3100B30D1F}" destId="{418441F8-A091-4D67-9877-93816FA8202F}" srcOrd="0" destOrd="0" parTransId="{D3B4943D-620E-465A-8BB4-68D66853C9B1}" sibTransId="{6BF47F44-E1D8-4C5E-BC52-5FE056022820}"/>
    <dgm:cxn modelId="{2A0DDC41-3344-4A9C-941E-429E1E9DAC3E}" type="presOf" srcId="{0BC4E6B6-770D-4818-9A8A-43FC2DF7A9A8}" destId="{3560F983-6248-403E-873A-26AA73AD5787}" srcOrd="0" destOrd="0" presId="urn:microsoft.com/office/officeart/2005/8/layout/chevron2"/>
    <dgm:cxn modelId="{0B6AACD7-A8A5-4FCA-8839-A7BC9C7D61B9}" srcId="{9A8B9BCB-04FF-4C7D-8280-0F643E1BE058}" destId="{06637938-513E-4138-8094-494DAD238A98}" srcOrd="1" destOrd="0" parTransId="{6FAF92CB-00C9-4C05-BF8E-6DE4724A4E24}" sibTransId="{B6F7B430-7D1B-4EAE-8F11-A33480A03FCC}"/>
    <dgm:cxn modelId="{40F5766C-C542-4BE5-A8DB-13FADF8BA301}" srcId="{F3640C7A-8B20-42E0-8ABE-4CBE39759878}" destId="{3F18A0BF-EF93-429B-BA93-842B1E51C79B}" srcOrd="0" destOrd="0" parTransId="{EF1B3EAB-15F7-4309-86B2-C3C97467CD77}" sibTransId="{1BBDE386-061F-4BF0-92F7-DEEA120A01AC}"/>
    <dgm:cxn modelId="{2A13552E-56E5-40B2-B0F8-FC085ABC30B8}" type="presParOf" srcId="{F9C884F8-BE41-4825-828D-ECC514CB9559}" destId="{A0A3AE1D-1A5D-4667-9189-FF6E001C97C1}" srcOrd="0" destOrd="0" presId="urn:microsoft.com/office/officeart/2005/8/layout/chevron2"/>
    <dgm:cxn modelId="{19DFB7D3-9E7E-4EF7-97D4-BE3652946971}" type="presParOf" srcId="{A0A3AE1D-1A5D-4667-9189-FF6E001C97C1}" destId="{D1CEB680-C20D-4A54-B81B-5DA198D4497B}" srcOrd="0" destOrd="0" presId="urn:microsoft.com/office/officeart/2005/8/layout/chevron2"/>
    <dgm:cxn modelId="{989C8FAF-D2C2-464A-B709-0AD82C0DF761}" type="presParOf" srcId="{A0A3AE1D-1A5D-4667-9189-FF6E001C97C1}" destId="{2540CD82-6B26-48AD-9A75-C42947456E4E}" srcOrd="1" destOrd="0" presId="urn:microsoft.com/office/officeart/2005/8/layout/chevron2"/>
    <dgm:cxn modelId="{80A62940-B62E-4E4E-B3E5-69FAF2B69849}" type="presParOf" srcId="{F9C884F8-BE41-4825-828D-ECC514CB9559}" destId="{B8D6C013-16D0-41DB-9F17-9DD60EB62284}" srcOrd="1" destOrd="0" presId="urn:microsoft.com/office/officeart/2005/8/layout/chevron2"/>
    <dgm:cxn modelId="{C74FB267-4706-431F-964C-0EADF8455F5A}" type="presParOf" srcId="{F9C884F8-BE41-4825-828D-ECC514CB9559}" destId="{FCA906C2-C04F-4575-B6EF-9116506F6649}" srcOrd="2" destOrd="0" presId="urn:microsoft.com/office/officeart/2005/8/layout/chevron2"/>
    <dgm:cxn modelId="{0E920A82-C0E2-45D4-882F-00C891D094E8}" type="presParOf" srcId="{FCA906C2-C04F-4575-B6EF-9116506F6649}" destId="{5E9EA2E5-C120-4C98-B1AB-4792CBBF5F1C}" srcOrd="0" destOrd="0" presId="urn:microsoft.com/office/officeart/2005/8/layout/chevron2"/>
    <dgm:cxn modelId="{6B29403A-92A9-423A-AFDB-C766C040F647}" type="presParOf" srcId="{FCA906C2-C04F-4575-B6EF-9116506F6649}" destId="{3560F983-6248-403E-873A-26AA73AD5787}" srcOrd="1" destOrd="0" presId="urn:microsoft.com/office/officeart/2005/8/layout/chevron2"/>
    <dgm:cxn modelId="{68FC0D61-D154-40AE-967B-8AED99A93FBF}" type="presParOf" srcId="{F9C884F8-BE41-4825-828D-ECC514CB9559}" destId="{04A41DD9-2843-406B-80D3-052DB2F70A22}" srcOrd="3" destOrd="0" presId="urn:microsoft.com/office/officeart/2005/8/layout/chevron2"/>
    <dgm:cxn modelId="{D10A451D-BB7C-46B9-AA75-9D817500E50C}" type="presParOf" srcId="{F9C884F8-BE41-4825-828D-ECC514CB9559}" destId="{C7F43FDA-BDFB-4447-BB9F-49115A88A921}" srcOrd="4" destOrd="0" presId="urn:microsoft.com/office/officeart/2005/8/layout/chevron2"/>
    <dgm:cxn modelId="{655AEA5C-BC78-446A-9141-1CFE43BB732F}" type="presParOf" srcId="{C7F43FDA-BDFB-4447-BB9F-49115A88A921}" destId="{FD6AB386-C6C8-4F8B-91EB-7664509AAE28}" srcOrd="0" destOrd="0" presId="urn:microsoft.com/office/officeart/2005/8/layout/chevron2"/>
    <dgm:cxn modelId="{250B4F1E-0184-45F9-A246-6FFD773301BC}" type="presParOf" srcId="{C7F43FDA-BDFB-4447-BB9F-49115A88A921}" destId="{5A01A119-ECA1-447C-938D-C4C38D4DF7A1}" srcOrd="1" destOrd="0" presId="urn:microsoft.com/office/officeart/2005/8/layout/chevron2"/>
    <dgm:cxn modelId="{54B510DE-D9AC-4977-857A-13DD7BBA1CDE}" type="presParOf" srcId="{F9C884F8-BE41-4825-828D-ECC514CB9559}" destId="{8D3393E7-B482-49F5-82B3-5897A52211CE}" srcOrd="5" destOrd="0" presId="urn:microsoft.com/office/officeart/2005/8/layout/chevron2"/>
    <dgm:cxn modelId="{D3BBF25E-DB8B-4827-9F9F-98F559CE7E76}" type="presParOf" srcId="{F9C884F8-BE41-4825-828D-ECC514CB9559}" destId="{49D31B51-230C-48E8-AEC2-53801F691D30}" srcOrd="6" destOrd="0" presId="urn:microsoft.com/office/officeart/2005/8/layout/chevron2"/>
    <dgm:cxn modelId="{DBC4590C-46CE-4A90-B9BC-024573880C8E}" type="presParOf" srcId="{49D31B51-230C-48E8-AEC2-53801F691D30}" destId="{67BF39B9-BFED-4328-AEC0-B20E293EDAD3}" srcOrd="0" destOrd="0" presId="urn:microsoft.com/office/officeart/2005/8/layout/chevron2"/>
    <dgm:cxn modelId="{48481D4A-729F-42F8-888D-3C38868DFE94}" type="presParOf" srcId="{49D31B51-230C-48E8-AEC2-53801F691D30}" destId="{133F7CF5-0502-4237-A19E-19CD6117D289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29D23F-9FDC-4BA8-9A5A-A309E98AE41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576B8D-0B30-40CA-8A7D-13DAE4BC034F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Overall Campus (73%)</a:t>
          </a:r>
          <a:endParaRPr lang="en-US" dirty="0"/>
        </a:p>
      </dgm:t>
    </dgm:pt>
    <dgm:pt modelId="{8F71C383-C159-4413-B9F6-9E50BBE8B7C8}" type="parTrans" cxnId="{4C9B90EF-EDAE-4D29-AA52-8A2F7F4906A2}">
      <dgm:prSet/>
      <dgm:spPr/>
      <dgm:t>
        <a:bodyPr/>
        <a:lstStyle/>
        <a:p>
          <a:endParaRPr lang="en-US"/>
        </a:p>
      </dgm:t>
    </dgm:pt>
    <dgm:pt modelId="{8EB711E1-D7D1-4EB8-A3FA-8846ECAD4059}" type="sibTrans" cxnId="{4C9B90EF-EDAE-4D29-AA52-8A2F7F4906A2}">
      <dgm:prSet/>
      <dgm:spPr/>
      <dgm:t>
        <a:bodyPr/>
        <a:lstStyle/>
        <a:p>
          <a:endParaRPr lang="en-US"/>
        </a:p>
      </dgm:t>
    </dgm:pt>
    <dgm:pt modelId="{94936329-E776-4F22-8F4F-08F8F1C3C0BB}">
      <dgm:prSet phldrT="[Text]"/>
      <dgm:spPr>
        <a:solidFill>
          <a:srgbClr val="00999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Department or Work Unit (70%)</a:t>
          </a:r>
          <a:endParaRPr lang="en-US" dirty="0"/>
        </a:p>
      </dgm:t>
    </dgm:pt>
    <dgm:pt modelId="{3922FC3D-816D-42AE-96AC-B36BA9C3CE92}" type="parTrans" cxnId="{03FAEDB0-8591-4084-9651-F0EF6BFF1DF4}">
      <dgm:prSet/>
      <dgm:spPr/>
      <dgm:t>
        <a:bodyPr/>
        <a:lstStyle/>
        <a:p>
          <a:endParaRPr lang="en-US"/>
        </a:p>
      </dgm:t>
    </dgm:pt>
    <dgm:pt modelId="{A98B574F-7788-4DE8-B849-A481921795C4}" type="sibTrans" cxnId="{03FAEDB0-8591-4084-9651-F0EF6BFF1DF4}">
      <dgm:prSet/>
      <dgm:spPr/>
      <dgm:t>
        <a:bodyPr/>
        <a:lstStyle/>
        <a:p>
          <a:endParaRPr lang="en-US"/>
        </a:p>
      </dgm:t>
    </dgm:pt>
    <dgm:pt modelId="{7BAC22C4-B341-4A66-829B-658FB88C15FC}">
      <dgm:prSet phldrT="[Text]"/>
      <dgm:spPr>
        <a:solidFill>
          <a:srgbClr val="C94AFF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Classroom or learning environment (faculty)  (85%) </a:t>
          </a:r>
          <a:endParaRPr lang="en-US" dirty="0"/>
        </a:p>
      </dgm:t>
    </dgm:pt>
    <dgm:pt modelId="{C5BFF44A-8AC4-465D-9EF1-C6BF7DB8532F}" type="parTrans" cxnId="{9674396C-3850-457A-BD51-087397D45DE1}">
      <dgm:prSet/>
      <dgm:spPr/>
      <dgm:t>
        <a:bodyPr/>
        <a:lstStyle/>
        <a:p>
          <a:endParaRPr lang="en-US"/>
        </a:p>
      </dgm:t>
    </dgm:pt>
    <dgm:pt modelId="{B0FA2EAB-6657-475F-818E-E6C2642A4B6C}" type="sibTrans" cxnId="{9674396C-3850-457A-BD51-087397D45DE1}">
      <dgm:prSet/>
      <dgm:spPr/>
      <dgm:t>
        <a:bodyPr/>
        <a:lstStyle/>
        <a:p>
          <a:endParaRPr lang="en-US"/>
        </a:p>
      </dgm:t>
    </dgm:pt>
    <dgm:pt modelId="{3BD2D3F7-F111-41E3-B529-D5E4D961479B}" type="pres">
      <dgm:prSet presAssocID="{6029D23F-9FDC-4BA8-9A5A-A309E98AE4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43B5D2-B7FD-463D-8360-64928493DABB}" type="pres">
      <dgm:prSet presAssocID="{C0576B8D-0B30-40CA-8A7D-13DAE4BC03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DEE5D-4284-42A1-9E16-DC0FB4EBC877}" type="pres">
      <dgm:prSet presAssocID="{8EB711E1-D7D1-4EB8-A3FA-8846ECAD4059}" presName="sibTrans" presStyleCnt="0"/>
      <dgm:spPr/>
    </dgm:pt>
    <dgm:pt modelId="{E0114455-E420-456F-AF41-83F2D71D296F}" type="pres">
      <dgm:prSet presAssocID="{94936329-E776-4F22-8F4F-08F8F1C3C0BB}" presName="node" presStyleLbl="node1" presStyleIdx="1" presStyleCnt="3" custLinFactNeighborX="53115" custLinFactNeighborY="-33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9FAB1-40DF-41C3-8F43-B69501E565A5}" type="pres">
      <dgm:prSet presAssocID="{A98B574F-7788-4DE8-B849-A481921795C4}" presName="sibTrans" presStyleCnt="0"/>
      <dgm:spPr/>
    </dgm:pt>
    <dgm:pt modelId="{B42D4CDA-ACD0-476C-9C5C-C8892762495C}" type="pres">
      <dgm:prSet presAssocID="{7BAC22C4-B341-4A66-829B-658FB88C15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4396C-3850-457A-BD51-087397D45DE1}" srcId="{6029D23F-9FDC-4BA8-9A5A-A309E98AE41C}" destId="{7BAC22C4-B341-4A66-829B-658FB88C15FC}" srcOrd="2" destOrd="0" parTransId="{C5BFF44A-8AC4-465D-9EF1-C6BF7DB8532F}" sibTransId="{B0FA2EAB-6657-475F-818E-E6C2642A4B6C}"/>
    <dgm:cxn modelId="{B154E1DE-F842-4F73-9BF8-56E47A59A7D6}" type="presOf" srcId="{7BAC22C4-B341-4A66-829B-658FB88C15FC}" destId="{B42D4CDA-ACD0-476C-9C5C-C8892762495C}" srcOrd="0" destOrd="0" presId="urn:microsoft.com/office/officeart/2005/8/layout/default"/>
    <dgm:cxn modelId="{4C9B90EF-EDAE-4D29-AA52-8A2F7F4906A2}" srcId="{6029D23F-9FDC-4BA8-9A5A-A309E98AE41C}" destId="{C0576B8D-0B30-40CA-8A7D-13DAE4BC034F}" srcOrd="0" destOrd="0" parTransId="{8F71C383-C159-4413-B9F6-9E50BBE8B7C8}" sibTransId="{8EB711E1-D7D1-4EB8-A3FA-8846ECAD4059}"/>
    <dgm:cxn modelId="{A9DA755C-B7AC-417D-AD93-44886924FEF3}" type="presOf" srcId="{94936329-E776-4F22-8F4F-08F8F1C3C0BB}" destId="{E0114455-E420-456F-AF41-83F2D71D296F}" srcOrd="0" destOrd="0" presId="urn:microsoft.com/office/officeart/2005/8/layout/default"/>
    <dgm:cxn modelId="{22F31B83-55BC-4D01-B89C-73A9AE03C249}" type="presOf" srcId="{6029D23F-9FDC-4BA8-9A5A-A309E98AE41C}" destId="{3BD2D3F7-F111-41E3-B529-D5E4D961479B}" srcOrd="0" destOrd="0" presId="urn:microsoft.com/office/officeart/2005/8/layout/default"/>
    <dgm:cxn modelId="{03FAEDB0-8591-4084-9651-F0EF6BFF1DF4}" srcId="{6029D23F-9FDC-4BA8-9A5A-A309E98AE41C}" destId="{94936329-E776-4F22-8F4F-08F8F1C3C0BB}" srcOrd="1" destOrd="0" parTransId="{3922FC3D-816D-42AE-96AC-B36BA9C3CE92}" sibTransId="{A98B574F-7788-4DE8-B849-A481921795C4}"/>
    <dgm:cxn modelId="{E391C5D2-DDF9-4510-8E10-01E35A35328C}" type="presOf" srcId="{C0576B8D-0B30-40CA-8A7D-13DAE4BC034F}" destId="{D343B5D2-B7FD-463D-8360-64928493DABB}" srcOrd="0" destOrd="0" presId="urn:microsoft.com/office/officeart/2005/8/layout/default"/>
    <dgm:cxn modelId="{248BCB0F-5D94-4B25-811A-81C4ACDA8D0C}" type="presParOf" srcId="{3BD2D3F7-F111-41E3-B529-D5E4D961479B}" destId="{D343B5D2-B7FD-463D-8360-64928493DABB}" srcOrd="0" destOrd="0" presId="urn:microsoft.com/office/officeart/2005/8/layout/default"/>
    <dgm:cxn modelId="{BF8EF5DC-65C0-44EE-98D5-04606B5E3800}" type="presParOf" srcId="{3BD2D3F7-F111-41E3-B529-D5E4D961479B}" destId="{F9DDEE5D-4284-42A1-9E16-DC0FB4EBC877}" srcOrd="1" destOrd="0" presId="urn:microsoft.com/office/officeart/2005/8/layout/default"/>
    <dgm:cxn modelId="{0E6D94A4-4E5F-49DC-A9F8-71AFE07DE48D}" type="presParOf" srcId="{3BD2D3F7-F111-41E3-B529-D5E4D961479B}" destId="{E0114455-E420-456F-AF41-83F2D71D296F}" srcOrd="2" destOrd="0" presId="urn:microsoft.com/office/officeart/2005/8/layout/default"/>
    <dgm:cxn modelId="{51179450-2969-4BFF-8F2A-662922333B86}" type="presParOf" srcId="{3BD2D3F7-F111-41E3-B529-D5E4D961479B}" destId="{BF29FAB1-40DF-41C3-8F43-B69501E565A5}" srcOrd="3" destOrd="0" presId="urn:microsoft.com/office/officeart/2005/8/layout/default"/>
    <dgm:cxn modelId="{4FA6080B-2052-4D24-8C10-7F282D009CBB}" type="presParOf" srcId="{3BD2D3F7-F111-41E3-B529-D5E4D961479B}" destId="{B42D4CDA-ACD0-476C-9C5C-C889276249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572F27-E5B3-498A-B588-2DADCEFA3C5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1475F3-02C7-49F2-94D5-A489F3FFD2E0}">
      <dgm:prSet phldrT="[Text]" custT="1"/>
      <dgm:spPr/>
      <dgm:t>
        <a:bodyPr/>
        <a:lstStyle/>
        <a:p>
          <a:r>
            <a:rPr lang="en-US" sz="5400" b="1" dirty="0" smtClean="0"/>
            <a:t>24% </a:t>
          </a:r>
        </a:p>
      </dgm:t>
    </dgm:pt>
    <dgm:pt modelId="{21F9343A-D25C-4885-883E-54FDC4787015}" type="parTrans" cxnId="{29689A5C-EAA1-45AC-BA0C-C52A06D177D3}">
      <dgm:prSet/>
      <dgm:spPr/>
      <dgm:t>
        <a:bodyPr/>
        <a:lstStyle/>
        <a:p>
          <a:endParaRPr lang="en-US"/>
        </a:p>
      </dgm:t>
    </dgm:pt>
    <dgm:pt modelId="{E8BB99E4-90C5-418A-B8F0-0196E836EA6D}" type="sibTrans" cxnId="{29689A5C-EAA1-45AC-BA0C-C52A06D177D3}">
      <dgm:prSet/>
      <dgm:spPr/>
      <dgm:t>
        <a:bodyPr/>
        <a:lstStyle/>
        <a:p>
          <a:endParaRPr lang="en-US"/>
        </a:p>
      </dgm:t>
    </dgm:pt>
    <dgm:pt modelId="{7BA9B537-697E-43EE-9130-AC3775D7F5AF}">
      <dgm:prSet phldrT="[Text]"/>
      <dgm:spPr/>
      <dgm:t>
        <a:bodyPr/>
        <a:lstStyle/>
        <a:p>
          <a:r>
            <a:rPr lang="en-US" b="1" dirty="0" smtClean="0"/>
            <a:t>1,325 respondents indicated that they had personally experienced exclusionary (e.g., shunned, ignored), intimidating, offensive and/or hostile conduct at University of Florida in the past year</a:t>
          </a:r>
          <a:endParaRPr lang="en-US" dirty="0"/>
        </a:p>
      </dgm:t>
    </dgm:pt>
    <dgm:pt modelId="{67956013-8793-421C-9A5F-C75E7B6A4174}" type="parTrans" cxnId="{CA90A4F8-1C70-4CBA-BF43-8BDCB0C8EC52}">
      <dgm:prSet/>
      <dgm:spPr/>
      <dgm:t>
        <a:bodyPr/>
        <a:lstStyle/>
        <a:p>
          <a:endParaRPr lang="en-US"/>
        </a:p>
      </dgm:t>
    </dgm:pt>
    <dgm:pt modelId="{6424A1A0-5234-4AAE-B63F-162E497E6C8E}" type="sibTrans" cxnId="{CA90A4F8-1C70-4CBA-BF43-8BDCB0C8EC52}">
      <dgm:prSet/>
      <dgm:spPr/>
      <dgm:t>
        <a:bodyPr/>
        <a:lstStyle/>
        <a:p>
          <a:endParaRPr lang="en-US"/>
        </a:p>
      </dgm:t>
    </dgm:pt>
    <dgm:pt modelId="{7D15CA18-F243-4D50-BB44-E958CD40557F}" type="pres">
      <dgm:prSet presAssocID="{34572F27-E5B3-498A-B588-2DADCEFA3C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850A0-7911-49A4-8480-7196CFA2636A}" type="pres">
      <dgm:prSet presAssocID="{9C1475F3-02C7-49F2-94D5-A489F3FFD2E0}" presName="linNode" presStyleCnt="0"/>
      <dgm:spPr/>
      <dgm:t>
        <a:bodyPr/>
        <a:lstStyle/>
        <a:p>
          <a:endParaRPr lang="en-US"/>
        </a:p>
      </dgm:t>
    </dgm:pt>
    <dgm:pt modelId="{8A68B9A7-D163-4EBB-BD39-3950C9838F68}" type="pres">
      <dgm:prSet presAssocID="{9C1475F3-02C7-49F2-94D5-A489F3FFD2E0}" presName="parentText" presStyleLbl="node1" presStyleIdx="0" presStyleCnt="1" custScaleX="84850" custScaleY="689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23F2D-4BAC-4D3D-8EA6-E545833A5623}" type="pres">
      <dgm:prSet presAssocID="{9C1475F3-02C7-49F2-94D5-A489F3FFD2E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90A4F8-1C70-4CBA-BF43-8BDCB0C8EC52}" srcId="{9C1475F3-02C7-49F2-94D5-A489F3FFD2E0}" destId="{7BA9B537-697E-43EE-9130-AC3775D7F5AF}" srcOrd="0" destOrd="0" parTransId="{67956013-8793-421C-9A5F-C75E7B6A4174}" sibTransId="{6424A1A0-5234-4AAE-B63F-162E497E6C8E}"/>
    <dgm:cxn modelId="{22B7F887-5EBD-4907-B370-BBE351AFCC82}" type="presOf" srcId="{7BA9B537-697E-43EE-9130-AC3775D7F5AF}" destId="{F5123F2D-4BAC-4D3D-8EA6-E545833A5623}" srcOrd="0" destOrd="0" presId="urn:microsoft.com/office/officeart/2005/8/layout/vList5"/>
    <dgm:cxn modelId="{56BE9BA2-5447-4412-974B-35C64A4EF886}" type="presOf" srcId="{34572F27-E5B3-498A-B588-2DADCEFA3C58}" destId="{7D15CA18-F243-4D50-BB44-E958CD40557F}" srcOrd="0" destOrd="0" presId="urn:microsoft.com/office/officeart/2005/8/layout/vList5"/>
    <dgm:cxn modelId="{2E959732-6B0E-45AE-A2C8-9756A5D2C045}" type="presOf" srcId="{9C1475F3-02C7-49F2-94D5-A489F3FFD2E0}" destId="{8A68B9A7-D163-4EBB-BD39-3950C9838F68}" srcOrd="0" destOrd="0" presId="urn:microsoft.com/office/officeart/2005/8/layout/vList5"/>
    <dgm:cxn modelId="{29689A5C-EAA1-45AC-BA0C-C52A06D177D3}" srcId="{34572F27-E5B3-498A-B588-2DADCEFA3C58}" destId="{9C1475F3-02C7-49F2-94D5-A489F3FFD2E0}" srcOrd="0" destOrd="0" parTransId="{21F9343A-D25C-4885-883E-54FDC4787015}" sibTransId="{E8BB99E4-90C5-418A-B8F0-0196E836EA6D}"/>
    <dgm:cxn modelId="{A357E5E0-95FE-4093-AE5C-C50DDCA06523}" type="presParOf" srcId="{7D15CA18-F243-4D50-BB44-E958CD40557F}" destId="{50C850A0-7911-49A4-8480-7196CFA2636A}" srcOrd="0" destOrd="0" presId="urn:microsoft.com/office/officeart/2005/8/layout/vList5"/>
    <dgm:cxn modelId="{F2E6338F-7919-4B78-8A49-801D63086924}" type="presParOf" srcId="{50C850A0-7911-49A4-8480-7196CFA2636A}" destId="{8A68B9A7-D163-4EBB-BD39-3950C9838F68}" srcOrd="0" destOrd="0" presId="urn:microsoft.com/office/officeart/2005/8/layout/vList5"/>
    <dgm:cxn modelId="{D0FDDDE1-0D71-44B6-8B4D-31BBD1154D19}" type="presParOf" srcId="{50C850A0-7911-49A4-8480-7196CFA2636A}" destId="{F5123F2D-4BAC-4D3D-8EA6-E545833A56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0A6564-55B8-4F22-A3A1-928BDAF237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B4EF2-251C-43D9-9CAE-33F9C9056B2E}">
      <dgm:prSet custT="1"/>
      <dgm:spPr/>
      <dgm:t>
        <a:bodyPr/>
        <a:lstStyle/>
        <a:p>
          <a:pPr algn="ctr" rtl="0"/>
          <a:r>
            <a:rPr lang="en-US" sz="3800" i="0" dirty="0" smtClean="0"/>
            <a:t>Supervisor/Administrator incivility</a:t>
          </a:r>
        </a:p>
      </dgm:t>
    </dgm:pt>
    <dgm:pt modelId="{6F8009E2-3AA9-46E3-A9FE-A970431C3A36}" type="parTrans" cxnId="{376ED197-6F72-4793-927F-15C15285F4B8}">
      <dgm:prSet/>
      <dgm:spPr/>
      <dgm:t>
        <a:bodyPr/>
        <a:lstStyle/>
        <a:p>
          <a:pPr algn="ctr"/>
          <a:endParaRPr lang="en-US" sz="3800"/>
        </a:p>
      </dgm:t>
    </dgm:pt>
    <dgm:pt modelId="{FF058858-7ABD-4E6E-B11B-8D84221B8B23}" type="sibTrans" cxnId="{376ED197-6F72-4793-927F-15C15285F4B8}">
      <dgm:prSet/>
      <dgm:spPr/>
      <dgm:t>
        <a:bodyPr/>
        <a:lstStyle/>
        <a:p>
          <a:pPr algn="ctr"/>
          <a:endParaRPr lang="en-US" sz="3800"/>
        </a:p>
      </dgm:t>
    </dgm:pt>
    <dgm:pt modelId="{3DAB70C3-99ED-4529-8B82-1F319AEFB2A6}" type="pres">
      <dgm:prSet presAssocID="{0F0A6564-55B8-4F22-A3A1-928BDAF23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BC425F-8257-46AE-BE6D-55CF5871758D}" type="pres">
      <dgm:prSet presAssocID="{621B4EF2-251C-43D9-9CAE-33F9C9056B2E}" presName="thickLine" presStyleLbl="alignNode1" presStyleIdx="0" presStyleCnt="1"/>
      <dgm:spPr/>
    </dgm:pt>
    <dgm:pt modelId="{54085064-F5AD-43DD-BEB7-89738CF0C390}" type="pres">
      <dgm:prSet presAssocID="{621B4EF2-251C-43D9-9CAE-33F9C9056B2E}" presName="horz1" presStyleCnt="0"/>
      <dgm:spPr/>
    </dgm:pt>
    <dgm:pt modelId="{EF46ED5B-4A7D-4549-8723-93CA9EBBBB29}" type="pres">
      <dgm:prSet presAssocID="{621B4EF2-251C-43D9-9CAE-33F9C9056B2E}" presName="tx1" presStyleLbl="revTx" presStyleIdx="0" presStyleCnt="1"/>
      <dgm:spPr/>
      <dgm:t>
        <a:bodyPr/>
        <a:lstStyle/>
        <a:p>
          <a:endParaRPr lang="en-US"/>
        </a:p>
      </dgm:t>
    </dgm:pt>
    <dgm:pt modelId="{B4C8987B-351E-43FB-A5DF-BABD8F6E3ACE}" type="pres">
      <dgm:prSet presAssocID="{621B4EF2-251C-43D9-9CAE-33F9C9056B2E}" presName="vert1" presStyleCnt="0"/>
      <dgm:spPr/>
    </dgm:pt>
  </dgm:ptLst>
  <dgm:cxnLst>
    <dgm:cxn modelId="{105C202B-3948-44E0-9293-C5A42B3536B2}" type="presOf" srcId="{621B4EF2-251C-43D9-9CAE-33F9C9056B2E}" destId="{EF46ED5B-4A7D-4549-8723-93CA9EBBBB29}" srcOrd="0" destOrd="0" presId="urn:microsoft.com/office/officeart/2008/layout/LinedList"/>
    <dgm:cxn modelId="{376ED197-6F72-4793-927F-15C15285F4B8}" srcId="{0F0A6564-55B8-4F22-A3A1-928BDAF2377A}" destId="{621B4EF2-251C-43D9-9CAE-33F9C9056B2E}" srcOrd="0" destOrd="0" parTransId="{6F8009E2-3AA9-46E3-A9FE-A970431C3A36}" sibTransId="{FF058858-7ABD-4E6E-B11B-8D84221B8B23}"/>
    <dgm:cxn modelId="{D5626B9A-7E7F-440A-8AD4-93D26FB3FC6D}" type="presOf" srcId="{0F0A6564-55B8-4F22-A3A1-928BDAF2377A}" destId="{3DAB70C3-99ED-4529-8B82-1F319AEFB2A6}" srcOrd="0" destOrd="0" presId="urn:microsoft.com/office/officeart/2008/layout/LinedList"/>
    <dgm:cxn modelId="{86969556-630B-419C-B64B-5B72DA66F211}" type="presParOf" srcId="{3DAB70C3-99ED-4529-8B82-1F319AEFB2A6}" destId="{28BC425F-8257-46AE-BE6D-55CF5871758D}" srcOrd="0" destOrd="0" presId="urn:microsoft.com/office/officeart/2008/layout/LinedList"/>
    <dgm:cxn modelId="{8B0E4E38-5D87-4A19-A8D4-466712AA57A0}" type="presParOf" srcId="{3DAB70C3-99ED-4529-8B82-1F319AEFB2A6}" destId="{54085064-F5AD-43DD-BEB7-89738CF0C390}" srcOrd="1" destOrd="0" presId="urn:microsoft.com/office/officeart/2008/layout/LinedList"/>
    <dgm:cxn modelId="{008BF063-08E3-4F56-8410-3CA657D24910}" type="presParOf" srcId="{54085064-F5AD-43DD-BEB7-89738CF0C390}" destId="{EF46ED5B-4A7D-4549-8723-93CA9EBBBB29}" srcOrd="0" destOrd="0" presId="urn:microsoft.com/office/officeart/2008/layout/LinedList"/>
    <dgm:cxn modelId="{7C906410-2128-4539-8A04-766F84C5065F}" type="presParOf" srcId="{54085064-F5AD-43DD-BEB7-89738CF0C390}" destId="{B4C8987B-351E-43FB-A5DF-BABD8F6E3A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AF61-E0B1-4387-A34E-A492F5B15D0E}">
      <dsp:nvSpPr>
        <dsp:cNvPr id="0" name=""/>
        <dsp:cNvSpPr/>
      </dsp:nvSpPr>
      <dsp:spPr>
        <a:xfrm rot="5400000">
          <a:off x="-239951" y="244124"/>
          <a:ext cx="1599678" cy="1119774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What is it?</a:t>
          </a:r>
          <a:endParaRPr lang="en-US" sz="1700" b="1" kern="1200" dirty="0"/>
        </a:p>
      </dsp:txBody>
      <dsp:txXfrm rot="-5400000">
        <a:off x="1" y="564059"/>
        <a:ext cx="1119774" cy="479904"/>
      </dsp:txXfrm>
    </dsp:sp>
    <dsp:sp modelId="{56893691-EF16-42BC-9958-9418E4B826FD}">
      <dsp:nvSpPr>
        <dsp:cNvPr id="0" name=""/>
        <dsp:cNvSpPr/>
      </dsp:nvSpPr>
      <dsp:spPr>
        <a:xfrm rot="5400000">
          <a:off x="3164191" y="-2040244"/>
          <a:ext cx="1039790" cy="5128625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Campus Climate is a construct</a:t>
          </a:r>
          <a:endParaRPr lang="en-US" sz="2800" kern="1200" dirty="0"/>
        </a:p>
      </dsp:txBody>
      <dsp:txXfrm rot="-5400000">
        <a:off x="1119774" y="54931"/>
        <a:ext cx="5077867" cy="938274"/>
      </dsp:txXfrm>
    </dsp:sp>
    <dsp:sp modelId="{B90227D2-E865-4F28-8BE2-7032A89B6DDF}">
      <dsp:nvSpPr>
        <dsp:cNvPr id="0" name=""/>
        <dsp:cNvSpPr/>
      </dsp:nvSpPr>
      <dsp:spPr>
        <a:xfrm rot="5400000">
          <a:off x="-239951" y="1649912"/>
          <a:ext cx="1599678" cy="1119774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2">
              <a:shade val="50000"/>
              <a:hueOff val="530147"/>
              <a:satOff val="-61053"/>
              <a:lumOff val="4283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Definition?</a:t>
          </a:r>
          <a:endParaRPr lang="en-US" sz="1700" b="1" kern="1200" dirty="0"/>
        </a:p>
      </dsp:txBody>
      <dsp:txXfrm rot="-5400000">
        <a:off x="1" y="1969847"/>
        <a:ext cx="1119774" cy="479904"/>
      </dsp:txXfrm>
    </dsp:sp>
    <dsp:sp modelId="{0F51E924-2112-46A0-8C0B-1EA3E4DC288E}">
      <dsp:nvSpPr>
        <dsp:cNvPr id="0" name=""/>
        <dsp:cNvSpPr/>
      </dsp:nvSpPr>
      <dsp:spPr>
        <a:xfrm rot="5400000">
          <a:off x="3164191" y="-634456"/>
          <a:ext cx="1039790" cy="5128625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i="1" kern="1200" dirty="0" smtClean="0"/>
            <a:t>Current attitudes, behaviors, and standards and practices of employees and students of an institution</a:t>
          </a:r>
          <a:endParaRPr lang="en-US" sz="2300" kern="1200" dirty="0"/>
        </a:p>
      </dsp:txBody>
      <dsp:txXfrm rot="-5400000">
        <a:off x="1119774" y="1460719"/>
        <a:ext cx="5077867" cy="938274"/>
      </dsp:txXfrm>
    </dsp:sp>
    <dsp:sp modelId="{D1CEB680-C20D-4A54-B81B-5DA198D4497B}">
      <dsp:nvSpPr>
        <dsp:cNvPr id="0" name=""/>
        <dsp:cNvSpPr/>
      </dsp:nvSpPr>
      <dsp:spPr>
        <a:xfrm rot="5400000">
          <a:off x="-239951" y="3055700"/>
          <a:ext cx="1599678" cy="1119774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accent2">
              <a:shade val="50000"/>
              <a:hueOff val="530147"/>
              <a:satOff val="-61053"/>
              <a:lumOff val="4283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How is it measured?</a:t>
          </a:r>
          <a:endParaRPr lang="en-US" sz="1700" b="1" kern="1200" dirty="0"/>
        </a:p>
      </dsp:txBody>
      <dsp:txXfrm rot="-5400000">
        <a:off x="1" y="3375635"/>
        <a:ext cx="1119774" cy="479904"/>
      </dsp:txXfrm>
    </dsp:sp>
    <dsp:sp modelId="{2540CD82-6B26-48AD-9A75-C42947456E4E}">
      <dsp:nvSpPr>
        <dsp:cNvPr id="0" name=""/>
        <dsp:cNvSpPr/>
      </dsp:nvSpPr>
      <dsp:spPr>
        <a:xfrm rot="5400000">
          <a:off x="3164191" y="771331"/>
          <a:ext cx="1039790" cy="5128625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Personal Experiences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Perceptions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Institutional Efforts</a:t>
          </a:r>
          <a:endParaRPr lang="en-US" sz="2400" kern="1200" dirty="0"/>
        </a:p>
      </dsp:txBody>
      <dsp:txXfrm rot="-5400000">
        <a:off x="1119774" y="2866506"/>
        <a:ext cx="5077867" cy="9382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0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0"/>
          <a:ext cx="7924800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Coworker incivility</a:t>
          </a:r>
        </a:p>
      </dsp:txBody>
      <dsp:txXfrm>
        <a:off x="0" y="0"/>
        <a:ext cx="7924800" cy="1600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0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45358"/>
          <a:ext cx="7924800" cy="9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Negative environment</a:t>
          </a:r>
        </a:p>
      </dsp:txBody>
      <dsp:txXfrm>
        <a:off x="0" y="45358"/>
        <a:ext cx="7924800" cy="952500"/>
      </dsp:txXfrm>
    </dsp:sp>
    <dsp:sp modelId="{60519B3A-CD7B-4519-AEBB-B2C11D0A92DA}">
      <dsp:nvSpPr>
        <dsp:cNvPr id="0" name=""/>
        <dsp:cNvSpPr/>
      </dsp:nvSpPr>
      <dsp:spPr>
        <a:xfrm>
          <a:off x="0" y="952500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E9F5D-A4E6-4BA6-B1FB-1FEA6A482907}">
      <dsp:nvSpPr>
        <dsp:cNvPr id="0" name=""/>
        <dsp:cNvSpPr/>
      </dsp:nvSpPr>
      <dsp:spPr>
        <a:xfrm>
          <a:off x="0" y="952500"/>
          <a:ext cx="7924800" cy="9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Concerns with reporting incivility</a:t>
          </a:r>
        </a:p>
      </dsp:txBody>
      <dsp:txXfrm>
        <a:off x="0" y="952500"/>
        <a:ext cx="7924800" cy="952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37662-07A4-4B71-B5EC-8030DBA544CD}">
      <dsp:nvSpPr>
        <dsp:cNvPr id="0" name=""/>
        <dsp:cNvSpPr/>
      </dsp:nvSpPr>
      <dsp:spPr>
        <a:xfrm>
          <a:off x="3574142" y="228595"/>
          <a:ext cx="2090656" cy="20431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63%</a:t>
          </a:r>
          <a:r>
            <a:rPr lang="en-US" sz="2000" kern="1200" dirty="0" smtClean="0"/>
            <a:t> of Faculty respondents                       (</a:t>
          </a:r>
          <a:r>
            <a:rPr lang="en-US" sz="2000" i="1" kern="1200" dirty="0" smtClean="0"/>
            <a:t>n = </a:t>
          </a:r>
          <a:r>
            <a:rPr lang="en-US" sz="2000" i="0" kern="1200" dirty="0" smtClean="0"/>
            <a:t>1,287)</a:t>
          </a:r>
          <a:endParaRPr lang="en-US" sz="2000" kern="1200" dirty="0"/>
        </a:p>
      </dsp:txBody>
      <dsp:txXfrm>
        <a:off x="3880311" y="527814"/>
        <a:ext cx="1478318" cy="1444760"/>
      </dsp:txXfrm>
    </dsp:sp>
    <dsp:sp modelId="{4BF95CFA-B621-4ED3-A309-54D8FD98F19A}">
      <dsp:nvSpPr>
        <dsp:cNvPr id="0" name=""/>
        <dsp:cNvSpPr/>
      </dsp:nvSpPr>
      <dsp:spPr>
        <a:xfrm rot="3041624">
          <a:off x="5313513" y="2065586"/>
          <a:ext cx="514398" cy="6930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341795" y="2144498"/>
        <a:ext cx="360079" cy="415847"/>
      </dsp:txXfrm>
    </dsp:sp>
    <dsp:sp modelId="{56825B44-AAA4-4E7E-AEA5-D3A44C04E644}">
      <dsp:nvSpPr>
        <dsp:cNvPr id="0" name=""/>
        <dsp:cNvSpPr/>
      </dsp:nvSpPr>
      <dsp:spPr>
        <a:xfrm>
          <a:off x="5455674" y="2561658"/>
          <a:ext cx="2274922" cy="21986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54%</a:t>
          </a:r>
          <a:r>
            <a:rPr lang="en-US" sz="2000" kern="1200" dirty="0" smtClean="0"/>
            <a:t> of Staff respondents                       (</a:t>
          </a:r>
          <a:r>
            <a:rPr lang="en-US" sz="2000" i="1" kern="1200" dirty="0" smtClean="0"/>
            <a:t>n = </a:t>
          </a:r>
          <a:r>
            <a:rPr lang="en-US" sz="2000" i="0" kern="1200" dirty="0" smtClean="0"/>
            <a:t>1,746)</a:t>
          </a:r>
          <a:endParaRPr lang="en-US" sz="2000" kern="1200" dirty="0"/>
        </a:p>
      </dsp:txBody>
      <dsp:txXfrm>
        <a:off x="5788829" y="2883649"/>
        <a:ext cx="1608612" cy="1554712"/>
      </dsp:txXfrm>
    </dsp:sp>
    <dsp:sp modelId="{5A4659E8-0090-4BD1-92BF-DB2C8EFE8171}">
      <dsp:nvSpPr>
        <dsp:cNvPr id="0" name=""/>
        <dsp:cNvSpPr/>
      </dsp:nvSpPr>
      <dsp:spPr>
        <a:xfrm rot="10770234">
          <a:off x="4313517" y="3330709"/>
          <a:ext cx="807176" cy="6930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4521437" y="3468425"/>
        <a:ext cx="599252" cy="415847"/>
      </dsp:txXfrm>
    </dsp:sp>
    <dsp:sp modelId="{8206B31E-1872-4388-A28F-D95E569E396A}">
      <dsp:nvSpPr>
        <dsp:cNvPr id="0" name=""/>
        <dsp:cNvSpPr/>
      </dsp:nvSpPr>
      <dsp:spPr>
        <a:xfrm>
          <a:off x="1605940" y="2663828"/>
          <a:ext cx="2326919" cy="20605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56%</a:t>
          </a:r>
          <a:r>
            <a:rPr lang="en-US" sz="2000" kern="1200" dirty="0" smtClean="0"/>
            <a:t> of Postdoctoral Associate respondents                       (</a:t>
          </a:r>
          <a:r>
            <a:rPr lang="en-US" sz="2000" i="1" kern="1200" dirty="0" smtClean="0"/>
            <a:t>n = </a:t>
          </a:r>
          <a:r>
            <a:rPr lang="en-US" sz="2000" i="0" kern="1200" dirty="0" smtClean="0"/>
            <a:t>76)</a:t>
          </a:r>
          <a:endParaRPr lang="en-US" sz="2000" kern="1200" dirty="0"/>
        </a:p>
      </dsp:txBody>
      <dsp:txXfrm>
        <a:off x="1946709" y="2965592"/>
        <a:ext cx="1645381" cy="1457043"/>
      </dsp:txXfrm>
    </dsp:sp>
    <dsp:sp modelId="{6653A584-437A-4025-92D9-7537D670E6CE}">
      <dsp:nvSpPr>
        <dsp:cNvPr id="0" name=""/>
        <dsp:cNvSpPr/>
      </dsp:nvSpPr>
      <dsp:spPr>
        <a:xfrm rot="18427565">
          <a:off x="3443912" y="2119860"/>
          <a:ext cx="509758" cy="6930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474224" y="2319441"/>
        <a:ext cx="356831" cy="4158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F93B-BB39-46AC-AAD0-61F6479C4D70}">
      <dsp:nvSpPr>
        <dsp:cNvPr id="0" name=""/>
        <dsp:cNvSpPr/>
      </dsp:nvSpPr>
      <dsp:spPr>
        <a:xfrm>
          <a:off x="0" y="731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B8EEF-28B0-4B15-B5DF-3C361E8F81BE}">
      <dsp:nvSpPr>
        <dsp:cNvPr id="0" name=""/>
        <dsp:cNvSpPr/>
      </dsp:nvSpPr>
      <dsp:spPr>
        <a:xfrm>
          <a:off x="0" y="731"/>
          <a:ext cx="7917060" cy="41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0" kern="1200" dirty="0" smtClean="0"/>
            <a:t>Lack of compensation (benefits, salary, workload)</a:t>
          </a:r>
          <a:endParaRPr lang="en-US" sz="3600" i="0" kern="1200" dirty="0"/>
        </a:p>
      </dsp:txBody>
      <dsp:txXfrm>
        <a:off x="0" y="731"/>
        <a:ext cx="7917060" cy="41895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F93B-BB39-46AC-AAD0-61F6479C4D70}">
      <dsp:nvSpPr>
        <dsp:cNvPr id="0" name=""/>
        <dsp:cNvSpPr/>
      </dsp:nvSpPr>
      <dsp:spPr>
        <a:xfrm>
          <a:off x="0" y="252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B8EEF-28B0-4B15-B5DF-3C361E8F81BE}">
      <dsp:nvSpPr>
        <dsp:cNvPr id="0" name=""/>
        <dsp:cNvSpPr/>
      </dsp:nvSpPr>
      <dsp:spPr>
        <a:xfrm>
          <a:off x="7739" y="505"/>
          <a:ext cx="7917060" cy="144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0" kern="1200" dirty="0" smtClean="0"/>
            <a:t>Negative work environment</a:t>
          </a:r>
          <a:endParaRPr lang="en-US" sz="3600" i="0" kern="1200" dirty="0"/>
        </a:p>
      </dsp:txBody>
      <dsp:txXfrm>
        <a:off x="7739" y="505"/>
        <a:ext cx="7917060" cy="14472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F93B-BB39-46AC-AAD0-61F6479C4D70}">
      <dsp:nvSpPr>
        <dsp:cNvPr id="0" name=""/>
        <dsp:cNvSpPr/>
      </dsp:nvSpPr>
      <dsp:spPr>
        <a:xfrm>
          <a:off x="0" y="252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B8EEF-28B0-4B15-B5DF-3C361E8F81BE}">
      <dsp:nvSpPr>
        <dsp:cNvPr id="0" name=""/>
        <dsp:cNvSpPr/>
      </dsp:nvSpPr>
      <dsp:spPr>
        <a:xfrm>
          <a:off x="7739" y="505"/>
          <a:ext cx="7917060" cy="144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0" kern="1200" dirty="0" smtClean="0"/>
            <a:t>Lack of professional development</a:t>
          </a:r>
          <a:endParaRPr lang="en-US" sz="3600" i="0" kern="1200" dirty="0"/>
        </a:p>
      </dsp:txBody>
      <dsp:txXfrm>
        <a:off x="7739" y="505"/>
        <a:ext cx="7917060" cy="14472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F93B-BB39-46AC-AAD0-61F6479C4D70}">
      <dsp:nvSpPr>
        <dsp:cNvPr id="0" name=""/>
        <dsp:cNvSpPr/>
      </dsp:nvSpPr>
      <dsp:spPr>
        <a:xfrm>
          <a:off x="0" y="252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B8EEF-28B0-4B15-B5DF-3C361E8F81BE}">
      <dsp:nvSpPr>
        <dsp:cNvPr id="0" name=""/>
        <dsp:cNvSpPr/>
      </dsp:nvSpPr>
      <dsp:spPr>
        <a:xfrm>
          <a:off x="7739" y="505"/>
          <a:ext cx="7917060" cy="144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0" kern="1200" dirty="0" smtClean="0"/>
            <a:t>Top-down leadership – Lack of voice</a:t>
          </a:r>
          <a:endParaRPr lang="en-US" sz="3600" i="0" kern="1200" dirty="0"/>
        </a:p>
      </dsp:txBody>
      <dsp:txXfrm>
        <a:off x="7739" y="505"/>
        <a:ext cx="7917060" cy="14472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BD7A4-BA6F-46EF-AAB1-BF59783E525E}">
      <dsp:nvSpPr>
        <dsp:cNvPr id="0" name=""/>
        <dsp:cNvSpPr/>
      </dsp:nvSpPr>
      <dsp:spPr>
        <a:xfrm>
          <a:off x="0" y="476280"/>
          <a:ext cx="7924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4C209-AC99-4391-B954-04D1056EB2C0}">
      <dsp:nvSpPr>
        <dsp:cNvPr id="0" name=""/>
        <dsp:cNvSpPr/>
      </dsp:nvSpPr>
      <dsp:spPr>
        <a:xfrm>
          <a:off x="396240" y="48240"/>
          <a:ext cx="6315613" cy="8560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23% Faculty respondents</a:t>
          </a:r>
          <a:endParaRPr lang="en-US" sz="2400" kern="1200" dirty="0"/>
        </a:p>
      </dsp:txBody>
      <dsp:txXfrm>
        <a:off x="438030" y="90030"/>
        <a:ext cx="6232033" cy="772500"/>
      </dsp:txXfrm>
    </dsp:sp>
    <dsp:sp modelId="{6ECE9FBF-8479-445A-84AB-76F87DB56AF0}">
      <dsp:nvSpPr>
        <dsp:cNvPr id="0" name=""/>
        <dsp:cNvSpPr/>
      </dsp:nvSpPr>
      <dsp:spPr>
        <a:xfrm>
          <a:off x="0" y="1791720"/>
          <a:ext cx="7924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3793A-8442-4413-A87C-3BE9B0283753}">
      <dsp:nvSpPr>
        <dsp:cNvPr id="0" name=""/>
        <dsp:cNvSpPr/>
      </dsp:nvSpPr>
      <dsp:spPr>
        <a:xfrm>
          <a:off x="396240" y="1363680"/>
          <a:ext cx="6315613" cy="8560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13% Postdoctoral Associate respondents</a:t>
          </a:r>
          <a:endParaRPr lang="en-US" sz="2400" kern="1200" dirty="0"/>
        </a:p>
      </dsp:txBody>
      <dsp:txXfrm>
        <a:off x="438030" y="1405470"/>
        <a:ext cx="6232033" cy="772500"/>
      </dsp:txXfrm>
    </dsp:sp>
    <dsp:sp modelId="{776F8018-6D66-4F71-9FD9-AEF483836450}">
      <dsp:nvSpPr>
        <dsp:cNvPr id="0" name=""/>
        <dsp:cNvSpPr/>
      </dsp:nvSpPr>
      <dsp:spPr>
        <a:xfrm>
          <a:off x="0" y="3155400"/>
          <a:ext cx="7924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16403-AF3F-4F24-94B5-423617B69BA9}">
      <dsp:nvSpPr>
        <dsp:cNvPr id="0" name=""/>
        <dsp:cNvSpPr/>
      </dsp:nvSpPr>
      <dsp:spPr>
        <a:xfrm>
          <a:off x="396240" y="2666997"/>
          <a:ext cx="6315613" cy="8560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24% Staff respondents</a:t>
          </a:r>
          <a:endParaRPr lang="en-US" sz="2400" kern="1200" dirty="0"/>
        </a:p>
      </dsp:txBody>
      <dsp:txXfrm>
        <a:off x="438030" y="2708787"/>
        <a:ext cx="6232033" cy="7725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BD7A4-BA6F-46EF-AAB1-BF59783E525E}">
      <dsp:nvSpPr>
        <dsp:cNvPr id="0" name=""/>
        <dsp:cNvSpPr/>
      </dsp:nvSpPr>
      <dsp:spPr>
        <a:xfrm>
          <a:off x="0" y="476280"/>
          <a:ext cx="7924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4C209-AC99-4391-B954-04D1056EB2C0}">
      <dsp:nvSpPr>
        <dsp:cNvPr id="0" name=""/>
        <dsp:cNvSpPr/>
      </dsp:nvSpPr>
      <dsp:spPr>
        <a:xfrm>
          <a:off x="396240" y="48240"/>
          <a:ext cx="6315613" cy="8560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14% Faculty respondents</a:t>
          </a:r>
          <a:endParaRPr lang="en-US" sz="2400" kern="1200" dirty="0"/>
        </a:p>
      </dsp:txBody>
      <dsp:txXfrm>
        <a:off x="438030" y="90030"/>
        <a:ext cx="6232033" cy="772500"/>
      </dsp:txXfrm>
    </dsp:sp>
    <dsp:sp modelId="{6ECE9FBF-8479-445A-84AB-76F87DB56AF0}">
      <dsp:nvSpPr>
        <dsp:cNvPr id="0" name=""/>
        <dsp:cNvSpPr/>
      </dsp:nvSpPr>
      <dsp:spPr>
        <a:xfrm>
          <a:off x="0" y="1791720"/>
          <a:ext cx="7924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3793A-8442-4413-A87C-3BE9B0283753}">
      <dsp:nvSpPr>
        <dsp:cNvPr id="0" name=""/>
        <dsp:cNvSpPr/>
      </dsp:nvSpPr>
      <dsp:spPr>
        <a:xfrm>
          <a:off x="396240" y="1363680"/>
          <a:ext cx="6315613" cy="8560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6% Postdoctoral Associate respondents</a:t>
          </a:r>
          <a:endParaRPr lang="en-US" sz="2400" kern="1200" dirty="0"/>
        </a:p>
      </dsp:txBody>
      <dsp:txXfrm>
        <a:off x="438030" y="1405470"/>
        <a:ext cx="6232033" cy="772500"/>
      </dsp:txXfrm>
    </dsp:sp>
    <dsp:sp modelId="{776F8018-6D66-4F71-9FD9-AEF483836450}">
      <dsp:nvSpPr>
        <dsp:cNvPr id="0" name=""/>
        <dsp:cNvSpPr/>
      </dsp:nvSpPr>
      <dsp:spPr>
        <a:xfrm>
          <a:off x="0" y="3155400"/>
          <a:ext cx="7924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16403-AF3F-4F24-94B5-423617B69BA9}">
      <dsp:nvSpPr>
        <dsp:cNvPr id="0" name=""/>
        <dsp:cNvSpPr/>
      </dsp:nvSpPr>
      <dsp:spPr>
        <a:xfrm>
          <a:off x="396240" y="2666997"/>
          <a:ext cx="6315613" cy="8560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14% Staff respondents</a:t>
          </a:r>
          <a:endParaRPr lang="en-US" sz="2400" kern="1200" dirty="0"/>
        </a:p>
      </dsp:txBody>
      <dsp:txXfrm>
        <a:off x="438030" y="2708787"/>
        <a:ext cx="6232033" cy="7725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BD7A4-BA6F-46EF-AAB1-BF59783E525E}">
      <dsp:nvSpPr>
        <dsp:cNvPr id="0" name=""/>
        <dsp:cNvSpPr/>
      </dsp:nvSpPr>
      <dsp:spPr>
        <a:xfrm>
          <a:off x="0" y="476280"/>
          <a:ext cx="7924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4C209-AC99-4391-B954-04D1056EB2C0}">
      <dsp:nvSpPr>
        <dsp:cNvPr id="0" name=""/>
        <dsp:cNvSpPr/>
      </dsp:nvSpPr>
      <dsp:spPr>
        <a:xfrm>
          <a:off x="396240" y="48240"/>
          <a:ext cx="6315613" cy="8560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31% Faculty respondents</a:t>
          </a:r>
          <a:endParaRPr lang="en-US" sz="2400" kern="1200" dirty="0"/>
        </a:p>
      </dsp:txBody>
      <dsp:txXfrm>
        <a:off x="438030" y="90030"/>
        <a:ext cx="6232033" cy="772500"/>
      </dsp:txXfrm>
    </dsp:sp>
    <dsp:sp modelId="{6ECE9FBF-8479-445A-84AB-76F87DB56AF0}">
      <dsp:nvSpPr>
        <dsp:cNvPr id="0" name=""/>
        <dsp:cNvSpPr/>
      </dsp:nvSpPr>
      <dsp:spPr>
        <a:xfrm>
          <a:off x="0" y="1791720"/>
          <a:ext cx="7924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3793A-8442-4413-A87C-3BE9B0283753}">
      <dsp:nvSpPr>
        <dsp:cNvPr id="0" name=""/>
        <dsp:cNvSpPr/>
      </dsp:nvSpPr>
      <dsp:spPr>
        <a:xfrm>
          <a:off x="396240" y="1363680"/>
          <a:ext cx="6315613" cy="8560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13% Postdoctoral Associate respondents</a:t>
          </a:r>
          <a:endParaRPr lang="en-US" sz="2400" kern="1200" dirty="0"/>
        </a:p>
      </dsp:txBody>
      <dsp:txXfrm>
        <a:off x="438030" y="1405470"/>
        <a:ext cx="6232033" cy="772500"/>
      </dsp:txXfrm>
    </dsp:sp>
    <dsp:sp modelId="{776F8018-6D66-4F71-9FD9-AEF483836450}">
      <dsp:nvSpPr>
        <dsp:cNvPr id="0" name=""/>
        <dsp:cNvSpPr/>
      </dsp:nvSpPr>
      <dsp:spPr>
        <a:xfrm>
          <a:off x="0" y="3155400"/>
          <a:ext cx="7924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16403-AF3F-4F24-94B5-423617B69BA9}">
      <dsp:nvSpPr>
        <dsp:cNvPr id="0" name=""/>
        <dsp:cNvSpPr/>
      </dsp:nvSpPr>
      <dsp:spPr>
        <a:xfrm>
          <a:off x="396240" y="2666997"/>
          <a:ext cx="6315613" cy="8560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26% Staff respondents</a:t>
          </a:r>
          <a:endParaRPr lang="en-US" sz="2400" kern="1200" dirty="0"/>
        </a:p>
      </dsp:txBody>
      <dsp:txXfrm>
        <a:off x="438030" y="2708787"/>
        <a:ext cx="6232033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57E08-7AE0-40B6-9F13-21180B0C9936}">
      <dsp:nvSpPr>
        <dsp:cNvPr id="0" name=""/>
        <dsp:cNvSpPr/>
      </dsp:nvSpPr>
      <dsp:spPr>
        <a:xfrm>
          <a:off x="0" y="445680"/>
          <a:ext cx="8458200" cy="1119037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604012" rIns="65645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Assessment Tool Development and Implementation</a:t>
          </a:r>
          <a:endParaRPr lang="en-US" sz="2500" b="1" kern="1200" dirty="0"/>
        </a:p>
      </dsp:txBody>
      <dsp:txXfrm>
        <a:off x="0" y="445680"/>
        <a:ext cx="8458200" cy="1119037"/>
      </dsp:txXfrm>
    </dsp:sp>
    <dsp:sp modelId="{12C7F3F7-EF5C-4169-9CE0-36A054392BE9}">
      <dsp:nvSpPr>
        <dsp:cNvPr id="0" name=""/>
        <dsp:cNvSpPr/>
      </dsp:nvSpPr>
      <dsp:spPr>
        <a:xfrm>
          <a:off x="422910" y="17640"/>
          <a:ext cx="5920740" cy="8560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Phase I</a:t>
          </a:r>
        </a:p>
      </dsp:txBody>
      <dsp:txXfrm>
        <a:off x="464700" y="59430"/>
        <a:ext cx="5837160" cy="772500"/>
      </dsp:txXfrm>
    </dsp:sp>
    <dsp:sp modelId="{41E97599-E15C-4F9C-9FFC-6082C4438B58}">
      <dsp:nvSpPr>
        <dsp:cNvPr id="0" name=""/>
        <dsp:cNvSpPr/>
      </dsp:nvSpPr>
      <dsp:spPr>
        <a:xfrm>
          <a:off x="0" y="2166998"/>
          <a:ext cx="8458200" cy="1119037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604012" rIns="65645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Data Analysis</a:t>
          </a:r>
          <a:endParaRPr lang="en-US" sz="2500" b="1" kern="1200" dirty="0"/>
        </a:p>
      </dsp:txBody>
      <dsp:txXfrm>
        <a:off x="0" y="2166998"/>
        <a:ext cx="8458200" cy="1119037"/>
      </dsp:txXfrm>
    </dsp:sp>
    <dsp:sp modelId="{F45F720C-73BF-4CAF-9FB4-CC7A14028748}">
      <dsp:nvSpPr>
        <dsp:cNvPr id="0" name=""/>
        <dsp:cNvSpPr/>
      </dsp:nvSpPr>
      <dsp:spPr>
        <a:xfrm>
          <a:off x="457199" y="1785703"/>
          <a:ext cx="5920740" cy="8560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Phase II</a:t>
          </a:r>
        </a:p>
      </dsp:txBody>
      <dsp:txXfrm>
        <a:off x="498989" y="1827493"/>
        <a:ext cx="5837160" cy="7725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DA31A-3219-4ADF-A133-6813ABEDFD4A}">
      <dsp:nvSpPr>
        <dsp:cNvPr id="0" name=""/>
        <dsp:cNvSpPr/>
      </dsp:nvSpPr>
      <dsp:spPr>
        <a:xfrm>
          <a:off x="3850684" y="-8886"/>
          <a:ext cx="1641920" cy="7542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Friendship</a:t>
          </a:r>
          <a:endParaRPr lang="en-US" sz="2000" kern="1200" dirty="0"/>
        </a:p>
      </dsp:txBody>
      <dsp:txXfrm>
        <a:off x="3887502" y="27932"/>
        <a:ext cx="1568284" cy="680578"/>
      </dsp:txXfrm>
    </dsp:sp>
    <dsp:sp modelId="{4B979596-74CF-48B5-BCD8-C8FF73770D54}">
      <dsp:nvSpPr>
        <dsp:cNvPr id="0" name=""/>
        <dsp:cNvSpPr/>
      </dsp:nvSpPr>
      <dsp:spPr>
        <a:xfrm>
          <a:off x="2268213" y="206248"/>
          <a:ext cx="4192603" cy="4192603"/>
        </a:xfrm>
        <a:custGeom>
          <a:avLst/>
          <a:gdLst/>
          <a:ahLst/>
          <a:cxnLst/>
          <a:rect l="0" t="0" r="0" b="0"/>
          <a:pathLst>
            <a:path>
              <a:moveTo>
                <a:pt x="3337153" y="406695"/>
              </a:moveTo>
              <a:arcTo wR="2096301" hR="2096301" stAng="18377621" swAng="67769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E58C6-31B5-4166-A433-9082148C489C}">
      <dsp:nvSpPr>
        <dsp:cNvPr id="0" name=""/>
        <dsp:cNvSpPr/>
      </dsp:nvSpPr>
      <dsp:spPr>
        <a:xfrm>
          <a:off x="5414860" y="992583"/>
          <a:ext cx="1808438" cy="7347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Gender/Gender Identity</a:t>
          </a:r>
          <a:endParaRPr lang="en-US" sz="2000" kern="1200" dirty="0"/>
        </a:p>
      </dsp:txBody>
      <dsp:txXfrm>
        <a:off x="5450728" y="1028451"/>
        <a:ext cx="1736702" cy="663015"/>
      </dsp:txXfrm>
    </dsp:sp>
    <dsp:sp modelId="{F2DBD369-AA94-4AD1-8A84-D17478D8ED68}">
      <dsp:nvSpPr>
        <dsp:cNvPr id="0" name=""/>
        <dsp:cNvSpPr/>
      </dsp:nvSpPr>
      <dsp:spPr>
        <a:xfrm>
          <a:off x="2819242" y="988440"/>
          <a:ext cx="4192603" cy="4192603"/>
        </a:xfrm>
        <a:custGeom>
          <a:avLst/>
          <a:gdLst/>
          <a:ahLst/>
          <a:cxnLst/>
          <a:rect l="0" t="0" r="0" b="0"/>
          <a:pathLst>
            <a:path>
              <a:moveTo>
                <a:pt x="3772563" y="837482"/>
              </a:moveTo>
              <a:arcTo wR="2096301" hR="2096301" stAng="19385678" swAng="62492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22B9C-A41B-493D-BFE4-36DA95CCCA38}">
      <dsp:nvSpPr>
        <dsp:cNvPr id="0" name=""/>
        <dsp:cNvSpPr/>
      </dsp:nvSpPr>
      <dsp:spPr>
        <a:xfrm>
          <a:off x="5998646" y="2264304"/>
          <a:ext cx="1697547" cy="7347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Ethnicity</a:t>
          </a:r>
          <a:endParaRPr lang="en-US" sz="2000" kern="1200" dirty="0"/>
        </a:p>
      </dsp:txBody>
      <dsp:txXfrm>
        <a:off x="6034514" y="2300172"/>
        <a:ext cx="1625811" cy="663015"/>
      </dsp:txXfrm>
    </dsp:sp>
    <dsp:sp modelId="{8290291C-AC32-41BA-A9EE-FD21FEFCED24}">
      <dsp:nvSpPr>
        <dsp:cNvPr id="0" name=""/>
        <dsp:cNvSpPr/>
      </dsp:nvSpPr>
      <dsp:spPr>
        <a:xfrm>
          <a:off x="2710808" y="214911"/>
          <a:ext cx="4192603" cy="4192603"/>
        </a:xfrm>
        <a:custGeom>
          <a:avLst/>
          <a:gdLst/>
          <a:ahLst/>
          <a:cxnLst/>
          <a:rect l="0" t="0" r="0" b="0"/>
          <a:pathLst>
            <a:path>
              <a:moveTo>
                <a:pt x="4002119" y="2969421"/>
              </a:moveTo>
              <a:arcTo wR="2096301" hR="2096301" stAng="1476847" swAng="99857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D8AB-FAF4-4045-806E-C31C63E0CDAC}">
      <dsp:nvSpPr>
        <dsp:cNvPr id="0" name=""/>
        <dsp:cNvSpPr/>
      </dsp:nvSpPr>
      <dsp:spPr>
        <a:xfrm>
          <a:off x="5029202" y="3837252"/>
          <a:ext cx="1591268" cy="7347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Age</a:t>
          </a:r>
          <a:endParaRPr lang="en-US" sz="2000" kern="1200" dirty="0"/>
        </a:p>
      </dsp:txBody>
      <dsp:txXfrm>
        <a:off x="5065070" y="3873120"/>
        <a:ext cx="1519532" cy="663015"/>
      </dsp:txXfrm>
    </dsp:sp>
    <dsp:sp modelId="{49BE9102-DCCA-412A-AF25-9FC147BDD211}">
      <dsp:nvSpPr>
        <dsp:cNvPr id="0" name=""/>
        <dsp:cNvSpPr/>
      </dsp:nvSpPr>
      <dsp:spPr>
        <a:xfrm>
          <a:off x="2468155" y="380774"/>
          <a:ext cx="4192603" cy="4192603"/>
        </a:xfrm>
        <a:custGeom>
          <a:avLst/>
          <a:gdLst/>
          <a:ahLst/>
          <a:cxnLst/>
          <a:rect l="0" t="0" r="0" b="0"/>
          <a:pathLst>
            <a:path>
              <a:moveTo>
                <a:pt x="2358240" y="4176173"/>
              </a:moveTo>
              <a:arcTo wR="2096301" hR="2096301" stAng="4969318" swAng="103100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EDD8C-E53B-4F52-BC72-FBA2CB1755DE}">
      <dsp:nvSpPr>
        <dsp:cNvPr id="0" name=""/>
        <dsp:cNvSpPr/>
      </dsp:nvSpPr>
      <dsp:spPr>
        <a:xfrm>
          <a:off x="2507184" y="3735677"/>
          <a:ext cx="1607579" cy="7601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Racial Identity</a:t>
          </a:r>
          <a:endParaRPr lang="en-US" sz="2000" kern="1200" dirty="0"/>
        </a:p>
      </dsp:txBody>
      <dsp:txXfrm>
        <a:off x="2544290" y="3772783"/>
        <a:ext cx="1533367" cy="685910"/>
      </dsp:txXfrm>
    </dsp:sp>
    <dsp:sp modelId="{D5403B78-4C2F-4B2B-B9D5-3639BC1AD27E}">
      <dsp:nvSpPr>
        <dsp:cNvPr id="0" name=""/>
        <dsp:cNvSpPr/>
      </dsp:nvSpPr>
      <dsp:spPr>
        <a:xfrm>
          <a:off x="2300429" y="121780"/>
          <a:ext cx="4192603" cy="4192603"/>
        </a:xfrm>
        <a:custGeom>
          <a:avLst/>
          <a:gdLst/>
          <a:ahLst/>
          <a:cxnLst/>
          <a:rect l="0" t="0" r="0" b="0"/>
          <a:pathLst>
            <a:path>
              <a:moveTo>
                <a:pt x="540859" y="3501677"/>
              </a:moveTo>
              <a:arcTo wR="2096301" hR="2096301" stAng="8274090" swAng="77838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AF313-0CAA-4492-AABF-AFEBAD02A91C}">
      <dsp:nvSpPr>
        <dsp:cNvPr id="0" name=""/>
        <dsp:cNvSpPr/>
      </dsp:nvSpPr>
      <dsp:spPr>
        <a:xfrm>
          <a:off x="1600208" y="2364068"/>
          <a:ext cx="1638925" cy="7347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Nepotism</a:t>
          </a:r>
          <a:endParaRPr lang="en-US" sz="2000" kern="1200" dirty="0"/>
        </a:p>
      </dsp:txBody>
      <dsp:txXfrm>
        <a:off x="1636076" y="2399936"/>
        <a:ext cx="1567189" cy="663015"/>
      </dsp:txXfrm>
    </dsp:sp>
    <dsp:sp modelId="{ECD5B228-A6BC-47DA-9E16-0C7CB2DF9D72}">
      <dsp:nvSpPr>
        <dsp:cNvPr id="0" name=""/>
        <dsp:cNvSpPr/>
      </dsp:nvSpPr>
      <dsp:spPr>
        <a:xfrm>
          <a:off x="2292581" y="948343"/>
          <a:ext cx="4192603" cy="4192603"/>
        </a:xfrm>
        <a:custGeom>
          <a:avLst/>
          <a:gdLst/>
          <a:ahLst/>
          <a:cxnLst/>
          <a:rect l="0" t="0" r="0" b="0"/>
          <a:pathLst>
            <a:path>
              <a:moveTo>
                <a:pt x="162555" y="1286916"/>
              </a:moveTo>
              <a:arcTo wR="2096301" hR="2096301" stAng="12162729" swAng="68328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14250-9267-413A-AD94-2996606617C9}">
      <dsp:nvSpPr>
        <dsp:cNvPr id="0" name=""/>
        <dsp:cNvSpPr/>
      </dsp:nvSpPr>
      <dsp:spPr>
        <a:xfrm>
          <a:off x="2164194" y="1023101"/>
          <a:ext cx="1493376" cy="7347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Position</a:t>
          </a:r>
          <a:endParaRPr lang="en-US" sz="2000" kern="1200" dirty="0"/>
        </a:p>
      </dsp:txBody>
      <dsp:txXfrm>
        <a:off x="2200062" y="1058969"/>
        <a:ext cx="1421640" cy="663015"/>
      </dsp:txXfrm>
    </dsp:sp>
    <dsp:sp modelId="{772DB9CC-1986-48D8-A4A5-7B0B894EE087}">
      <dsp:nvSpPr>
        <dsp:cNvPr id="0" name=""/>
        <dsp:cNvSpPr/>
      </dsp:nvSpPr>
      <dsp:spPr>
        <a:xfrm>
          <a:off x="2655798" y="331958"/>
          <a:ext cx="4192603" cy="4192603"/>
        </a:xfrm>
        <a:custGeom>
          <a:avLst/>
          <a:gdLst/>
          <a:ahLst/>
          <a:cxnLst/>
          <a:rect l="0" t="0" r="0" b="0"/>
          <a:pathLst>
            <a:path>
              <a:moveTo>
                <a:pt x="654636" y="574433"/>
              </a:moveTo>
              <a:arcTo wR="2096301" hR="2096301" stAng="13593015" swAng="81133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8470A-69D4-4E0B-881B-1237E46286E3}">
      <dsp:nvSpPr>
        <dsp:cNvPr id="0" name=""/>
        <dsp:cNvSpPr/>
      </dsp:nvSpPr>
      <dsp:spPr>
        <a:xfrm>
          <a:off x="0" y="1141571"/>
          <a:ext cx="8229601" cy="1522094"/>
        </a:xfrm>
        <a:prstGeom prst="notched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88196-5006-4558-AE0D-E00D15E2E31A}">
      <dsp:nvSpPr>
        <dsp:cNvPr id="0" name=""/>
        <dsp:cNvSpPr/>
      </dsp:nvSpPr>
      <dsp:spPr>
        <a:xfrm>
          <a:off x="632441" y="0"/>
          <a:ext cx="1968506" cy="15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88% felt that research was valued by UF</a:t>
          </a:r>
          <a:endParaRPr lang="en-US" sz="2000" kern="1200" dirty="0"/>
        </a:p>
      </dsp:txBody>
      <dsp:txXfrm>
        <a:off x="632441" y="0"/>
        <a:ext cx="1968506" cy="1522094"/>
      </dsp:txXfrm>
    </dsp:sp>
    <dsp:sp modelId="{C9B8DD9A-6C73-4439-AE42-75867A719C91}">
      <dsp:nvSpPr>
        <dsp:cNvPr id="0" name=""/>
        <dsp:cNvSpPr/>
      </dsp:nvSpPr>
      <dsp:spPr>
        <a:xfrm>
          <a:off x="1458923" y="1744847"/>
          <a:ext cx="315541" cy="31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E6F6E-1FDD-485D-B35C-E05FEB8C72FF}">
      <dsp:nvSpPr>
        <dsp:cNvPr id="0" name=""/>
        <dsp:cNvSpPr/>
      </dsp:nvSpPr>
      <dsp:spPr>
        <a:xfrm>
          <a:off x="2616724" y="2283142"/>
          <a:ext cx="1733478" cy="15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75% felt criteria for tenure were clear </a:t>
          </a:r>
          <a:endParaRPr lang="en-US" sz="2000" kern="1200" dirty="0"/>
        </a:p>
      </dsp:txBody>
      <dsp:txXfrm>
        <a:off x="2616724" y="2283142"/>
        <a:ext cx="1733478" cy="1522094"/>
      </dsp:txXfrm>
    </dsp:sp>
    <dsp:sp modelId="{FEFD4C1D-7F58-4345-BD98-05D84A6329E5}">
      <dsp:nvSpPr>
        <dsp:cNvPr id="0" name=""/>
        <dsp:cNvSpPr/>
      </dsp:nvSpPr>
      <dsp:spPr>
        <a:xfrm>
          <a:off x="3325692" y="1744847"/>
          <a:ext cx="315541" cy="31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2C88-6F74-4CD0-96E2-743171EDD18C}">
      <dsp:nvSpPr>
        <dsp:cNvPr id="0" name=""/>
        <dsp:cNvSpPr/>
      </dsp:nvSpPr>
      <dsp:spPr>
        <a:xfrm>
          <a:off x="4983180" y="0"/>
          <a:ext cx="2408220" cy="15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74% felt that they had opportunities to participate in substantive committee assignments</a:t>
          </a:r>
          <a:endParaRPr lang="en-US" sz="2000" kern="1200" dirty="0"/>
        </a:p>
      </dsp:txBody>
      <dsp:txXfrm>
        <a:off x="4983180" y="0"/>
        <a:ext cx="2408220" cy="1522094"/>
      </dsp:txXfrm>
    </dsp:sp>
    <dsp:sp modelId="{3398DEB9-A8C9-4CEA-A9FC-7FD9F7EA5BFC}">
      <dsp:nvSpPr>
        <dsp:cNvPr id="0" name=""/>
        <dsp:cNvSpPr/>
      </dsp:nvSpPr>
      <dsp:spPr>
        <a:xfrm>
          <a:off x="5412318" y="1744847"/>
          <a:ext cx="315541" cy="31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76CBA-C2E7-400E-9F03-B68CF2459CD7}">
      <dsp:nvSpPr>
        <dsp:cNvPr id="0" name=""/>
        <dsp:cNvSpPr/>
      </dsp:nvSpPr>
      <dsp:spPr>
        <a:xfrm rot="5400000">
          <a:off x="-234543" y="236914"/>
          <a:ext cx="1563622" cy="109453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58%</a:t>
          </a:r>
          <a:endParaRPr lang="en-US" sz="3000" kern="1200" dirty="0"/>
        </a:p>
      </dsp:txBody>
      <dsp:txXfrm rot="-5400000">
        <a:off x="1" y="549639"/>
        <a:ext cx="1094535" cy="469087"/>
      </dsp:txXfrm>
    </dsp:sp>
    <dsp:sp modelId="{A1EF6E9D-5138-4564-A80C-F85E43EBDE13}">
      <dsp:nvSpPr>
        <dsp:cNvPr id="0" name=""/>
        <dsp:cNvSpPr/>
      </dsp:nvSpPr>
      <dsp:spPr>
        <a:xfrm rot="5400000">
          <a:off x="3849090" y="-2752183"/>
          <a:ext cx="1016354" cy="652546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Disagreed that faculty opinions are taken seriously by senior administrators</a:t>
          </a:r>
          <a:endParaRPr lang="en-US" sz="2400" kern="1200" dirty="0"/>
        </a:p>
      </dsp:txBody>
      <dsp:txXfrm rot="-5400000">
        <a:off x="1094535" y="51986"/>
        <a:ext cx="6475850" cy="917126"/>
      </dsp:txXfrm>
    </dsp:sp>
    <dsp:sp modelId="{60B0BAAF-8CA4-4957-9164-FBA770BCEAEC}">
      <dsp:nvSpPr>
        <dsp:cNvPr id="0" name=""/>
        <dsp:cNvSpPr/>
      </dsp:nvSpPr>
      <dsp:spPr>
        <a:xfrm rot="5400000">
          <a:off x="-234543" y="1641171"/>
          <a:ext cx="1563622" cy="109453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50%</a:t>
          </a:r>
          <a:endParaRPr lang="en-US" sz="3000" kern="1200" dirty="0"/>
        </a:p>
      </dsp:txBody>
      <dsp:txXfrm rot="-5400000">
        <a:off x="1" y="1953896"/>
        <a:ext cx="1094535" cy="469087"/>
      </dsp:txXfrm>
    </dsp:sp>
    <dsp:sp modelId="{BD7EC31F-1792-4F3D-A737-09BD052F6B0B}">
      <dsp:nvSpPr>
        <dsp:cNvPr id="0" name=""/>
        <dsp:cNvSpPr/>
      </dsp:nvSpPr>
      <dsp:spPr>
        <a:xfrm rot="5400000">
          <a:off x="3815611" y="-1347926"/>
          <a:ext cx="1083312" cy="652546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Performed more work to help students than did their colleagues</a:t>
          </a:r>
          <a:endParaRPr lang="en-US" sz="2400" kern="1200" dirty="0"/>
        </a:p>
      </dsp:txBody>
      <dsp:txXfrm rot="-5400000">
        <a:off x="1094536" y="1426032"/>
        <a:ext cx="6472581" cy="977546"/>
      </dsp:txXfrm>
    </dsp:sp>
    <dsp:sp modelId="{8DE7A26E-4E20-4BC9-A12C-F11CC0DC97B4}">
      <dsp:nvSpPr>
        <dsp:cNvPr id="0" name=""/>
        <dsp:cNvSpPr/>
      </dsp:nvSpPr>
      <dsp:spPr>
        <a:xfrm rot="5400000">
          <a:off x="-234543" y="3011949"/>
          <a:ext cx="1563622" cy="109453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42%</a:t>
          </a:r>
          <a:endParaRPr lang="en-US" sz="3000" kern="1200" dirty="0"/>
        </a:p>
      </dsp:txBody>
      <dsp:txXfrm rot="-5400000">
        <a:off x="1" y="3324674"/>
        <a:ext cx="1094535" cy="469087"/>
      </dsp:txXfrm>
    </dsp:sp>
    <dsp:sp modelId="{66044B38-F176-48BF-9E07-35B31386F807}">
      <dsp:nvSpPr>
        <dsp:cNvPr id="0" name=""/>
        <dsp:cNvSpPr/>
      </dsp:nvSpPr>
      <dsp:spPr>
        <a:xfrm rot="5400000">
          <a:off x="3849090" y="22851"/>
          <a:ext cx="1016354" cy="652546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Burdened by service responsibilities beyond those of their colleagues with similar performance expectations</a:t>
          </a:r>
          <a:endParaRPr lang="en-US" sz="2400" kern="1200" dirty="0"/>
        </a:p>
      </dsp:txBody>
      <dsp:txXfrm rot="-5400000">
        <a:off x="1094535" y="2827020"/>
        <a:ext cx="6475850" cy="91712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902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Lack of respect</a:t>
          </a:r>
          <a:endParaRPr lang="en-US" sz="3800" i="0" kern="1200" dirty="0"/>
        </a:p>
      </dsp:txBody>
      <dsp:txXfrm>
        <a:off x="0" y="902"/>
        <a:ext cx="8069312" cy="31223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902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Difficulty balancing research, service, and teaching</a:t>
          </a:r>
          <a:endParaRPr lang="en-US" sz="3800" i="0" kern="1200" dirty="0"/>
        </a:p>
      </dsp:txBody>
      <dsp:txXfrm>
        <a:off x="0" y="902"/>
        <a:ext cx="8069312" cy="312239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902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Unclear tenure and promotion process</a:t>
          </a:r>
          <a:endParaRPr lang="en-US" sz="3800" i="0" kern="1200" dirty="0"/>
        </a:p>
      </dsp:txBody>
      <dsp:txXfrm>
        <a:off x="0" y="902"/>
        <a:ext cx="8069312" cy="312239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8470A-69D4-4E0B-881B-1237E46286E3}">
      <dsp:nvSpPr>
        <dsp:cNvPr id="0" name=""/>
        <dsp:cNvSpPr/>
      </dsp:nvSpPr>
      <dsp:spPr>
        <a:xfrm>
          <a:off x="0" y="1141571"/>
          <a:ext cx="8229601" cy="1522094"/>
        </a:xfrm>
        <a:prstGeom prst="notched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88196-5006-4558-AE0D-E00D15E2E31A}">
      <dsp:nvSpPr>
        <dsp:cNvPr id="0" name=""/>
        <dsp:cNvSpPr/>
      </dsp:nvSpPr>
      <dsp:spPr>
        <a:xfrm>
          <a:off x="270350" y="0"/>
          <a:ext cx="2464495" cy="15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92% agreed that research was valued by UF</a:t>
          </a:r>
          <a:endParaRPr lang="en-US" sz="1800" kern="1200" dirty="0"/>
        </a:p>
      </dsp:txBody>
      <dsp:txXfrm>
        <a:off x="270350" y="0"/>
        <a:ext cx="2464495" cy="1522094"/>
      </dsp:txXfrm>
    </dsp:sp>
    <dsp:sp modelId="{C9B8DD9A-6C73-4439-AE42-75867A719C91}">
      <dsp:nvSpPr>
        <dsp:cNvPr id="0" name=""/>
        <dsp:cNvSpPr/>
      </dsp:nvSpPr>
      <dsp:spPr>
        <a:xfrm>
          <a:off x="1326066" y="1726086"/>
          <a:ext cx="353063" cy="353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E6F6E-1FDD-485D-B35C-E05FEB8C72FF}">
      <dsp:nvSpPr>
        <dsp:cNvPr id="0" name=""/>
        <dsp:cNvSpPr/>
      </dsp:nvSpPr>
      <dsp:spPr>
        <a:xfrm>
          <a:off x="2752498" y="2283142"/>
          <a:ext cx="2170249" cy="15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73% agreed that teaching was valued by UF</a:t>
          </a:r>
          <a:endParaRPr lang="en-US" sz="1800" kern="1200" dirty="0"/>
        </a:p>
      </dsp:txBody>
      <dsp:txXfrm>
        <a:off x="2752498" y="2283142"/>
        <a:ext cx="2170249" cy="1522094"/>
      </dsp:txXfrm>
    </dsp:sp>
    <dsp:sp modelId="{FEFD4C1D-7F58-4345-BD98-05D84A6329E5}">
      <dsp:nvSpPr>
        <dsp:cNvPr id="0" name=""/>
        <dsp:cNvSpPr/>
      </dsp:nvSpPr>
      <dsp:spPr>
        <a:xfrm>
          <a:off x="3661091" y="1726086"/>
          <a:ext cx="353063" cy="353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6CA3B-7E9B-4747-B3CB-FED9C2AAEFD7}">
      <dsp:nvSpPr>
        <dsp:cNvPr id="0" name=""/>
        <dsp:cNvSpPr/>
      </dsp:nvSpPr>
      <dsp:spPr>
        <a:xfrm>
          <a:off x="4940401" y="0"/>
          <a:ext cx="2195889" cy="15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76% believed that clear expectations existed of their responsibilities</a:t>
          </a:r>
          <a:endParaRPr lang="en-US" sz="1800" kern="1200" dirty="0"/>
        </a:p>
      </dsp:txBody>
      <dsp:txXfrm>
        <a:off x="4940401" y="0"/>
        <a:ext cx="2195889" cy="1522094"/>
      </dsp:txXfrm>
    </dsp:sp>
    <dsp:sp modelId="{4C339648-2BF1-43EF-B7CC-96114B7C55B0}">
      <dsp:nvSpPr>
        <dsp:cNvPr id="0" name=""/>
        <dsp:cNvSpPr/>
      </dsp:nvSpPr>
      <dsp:spPr>
        <a:xfrm>
          <a:off x="5861814" y="1726086"/>
          <a:ext cx="353063" cy="353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76CBA-C2E7-400E-9F03-B68CF2459CD7}">
      <dsp:nvSpPr>
        <dsp:cNvPr id="0" name=""/>
        <dsp:cNvSpPr/>
      </dsp:nvSpPr>
      <dsp:spPr>
        <a:xfrm rot="5400000">
          <a:off x="-236132" y="240659"/>
          <a:ext cx="1574216" cy="11019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48%</a:t>
          </a:r>
          <a:endParaRPr lang="en-US" sz="3000" kern="1200" dirty="0"/>
        </a:p>
      </dsp:txBody>
      <dsp:txXfrm rot="-5400000">
        <a:off x="1" y="555503"/>
        <a:ext cx="1101951" cy="472265"/>
      </dsp:txXfrm>
    </dsp:sp>
    <dsp:sp modelId="{A1EF6E9D-5138-4564-A80C-F85E43EBDE13}">
      <dsp:nvSpPr>
        <dsp:cNvPr id="0" name=""/>
        <dsp:cNvSpPr/>
      </dsp:nvSpPr>
      <dsp:spPr>
        <a:xfrm rot="5400000">
          <a:off x="3849355" y="-2742877"/>
          <a:ext cx="1023240" cy="6518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Felt pressured to do extra work that was uncompensated</a:t>
          </a:r>
          <a:endParaRPr lang="en-US" sz="2400" kern="1200" dirty="0"/>
        </a:p>
      </dsp:txBody>
      <dsp:txXfrm rot="-5400000">
        <a:off x="1101951" y="54477"/>
        <a:ext cx="6468098" cy="923340"/>
      </dsp:txXfrm>
    </dsp:sp>
    <dsp:sp modelId="{60B0BAAF-8CA4-4957-9164-FBA770BCEAEC}">
      <dsp:nvSpPr>
        <dsp:cNvPr id="0" name=""/>
        <dsp:cNvSpPr/>
      </dsp:nvSpPr>
      <dsp:spPr>
        <a:xfrm rot="5400000">
          <a:off x="-236132" y="1620724"/>
          <a:ext cx="1574216" cy="11019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40%</a:t>
          </a:r>
          <a:endParaRPr lang="en-US" sz="3000" kern="1200" dirty="0"/>
        </a:p>
      </dsp:txBody>
      <dsp:txXfrm rot="-5400000">
        <a:off x="1" y="1935568"/>
        <a:ext cx="1101951" cy="472265"/>
      </dsp:txXfrm>
    </dsp:sp>
    <dsp:sp modelId="{BD7EC31F-1792-4F3D-A737-09BD052F6B0B}">
      <dsp:nvSpPr>
        <dsp:cNvPr id="0" name=""/>
        <dsp:cNvSpPr/>
      </dsp:nvSpPr>
      <dsp:spPr>
        <a:xfrm rot="5400000">
          <a:off x="3849355" y="-1362812"/>
          <a:ext cx="1023240" cy="6518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Believed that they performed more work to help students than did their colleagues</a:t>
          </a:r>
          <a:endParaRPr lang="en-US" sz="2400" kern="1200" dirty="0"/>
        </a:p>
      </dsp:txBody>
      <dsp:txXfrm rot="-5400000">
        <a:off x="1101951" y="1434542"/>
        <a:ext cx="6468098" cy="923340"/>
      </dsp:txXfrm>
    </dsp:sp>
    <dsp:sp modelId="{8DE7A26E-4E20-4BC9-A12C-F11CC0DC97B4}">
      <dsp:nvSpPr>
        <dsp:cNvPr id="0" name=""/>
        <dsp:cNvSpPr/>
      </dsp:nvSpPr>
      <dsp:spPr>
        <a:xfrm rot="5400000">
          <a:off x="-236132" y="3000789"/>
          <a:ext cx="1574216" cy="11019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38%</a:t>
          </a:r>
          <a:endParaRPr lang="en-US" sz="3000" kern="1200" dirty="0"/>
        </a:p>
      </dsp:txBody>
      <dsp:txXfrm rot="-5400000">
        <a:off x="1" y="3315633"/>
        <a:ext cx="1101951" cy="472265"/>
      </dsp:txXfrm>
    </dsp:sp>
    <dsp:sp modelId="{66044B38-F176-48BF-9E07-35B31386F807}">
      <dsp:nvSpPr>
        <dsp:cNvPr id="0" name=""/>
        <dsp:cNvSpPr/>
      </dsp:nvSpPr>
      <dsp:spPr>
        <a:xfrm rot="5400000">
          <a:off x="3849355" y="17252"/>
          <a:ext cx="1023240" cy="6518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Felt burdened by service responsibilities beyond those of their colleagues with similar performance expectations</a:t>
          </a:r>
          <a:endParaRPr lang="en-US" sz="2400" kern="1200" dirty="0"/>
        </a:p>
      </dsp:txBody>
      <dsp:txXfrm rot="-5400000">
        <a:off x="1101951" y="2814606"/>
        <a:ext cx="6468098" cy="92334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902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Lack of compensation for workload expectations</a:t>
          </a:r>
          <a:endParaRPr lang="en-US" sz="3800" i="0" kern="1200" dirty="0"/>
        </a:p>
      </dsp:txBody>
      <dsp:txXfrm>
        <a:off x="0" y="902"/>
        <a:ext cx="8069312" cy="31223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902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Unclear criteria for advancement</a:t>
          </a:r>
          <a:endParaRPr lang="en-US" sz="3800" i="0" kern="1200" dirty="0"/>
        </a:p>
      </dsp:txBody>
      <dsp:txXfrm>
        <a:off x="0" y="902"/>
        <a:ext cx="8069312" cy="3122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155F6-615E-4899-9847-DF8755373C22}">
      <dsp:nvSpPr>
        <dsp:cNvPr id="0" name=""/>
        <dsp:cNvSpPr/>
      </dsp:nvSpPr>
      <dsp:spPr>
        <a:xfrm>
          <a:off x="605789" y="0"/>
          <a:ext cx="6865620" cy="38814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B67F4-C3E4-4B4F-A422-F1B1E6865804}">
      <dsp:nvSpPr>
        <dsp:cNvPr id="0" name=""/>
        <dsp:cNvSpPr/>
      </dsp:nvSpPr>
      <dsp:spPr>
        <a:xfrm>
          <a:off x="4042" y="1164431"/>
          <a:ext cx="1944365" cy="15525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Self-selection bias</a:t>
          </a:r>
          <a:endParaRPr lang="en-US" sz="2400" kern="1200" dirty="0"/>
        </a:p>
      </dsp:txBody>
      <dsp:txXfrm>
        <a:off x="79832" y="1240221"/>
        <a:ext cx="1792785" cy="1400995"/>
      </dsp:txXfrm>
    </dsp:sp>
    <dsp:sp modelId="{536885FB-DAB9-4A62-9295-3AA70E6A1903}">
      <dsp:nvSpPr>
        <dsp:cNvPr id="0" name=""/>
        <dsp:cNvSpPr/>
      </dsp:nvSpPr>
      <dsp:spPr>
        <a:xfrm>
          <a:off x="2045625" y="1164431"/>
          <a:ext cx="1944365" cy="15525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Response rates</a:t>
          </a:r>
          <a:endParaRPr lang="en-US" sz="2400" kern="1200" dirty="0"/>
        </a:p>
      </dsp:txBody>
      <dsp:txXfrm>
        <a:off x="2121415" y="1240221"/>
        <a:ext cx="1792785" cy="1400995"/>
      </dsp:txXfrm>
    </dsp:sp>
    <dsp:sp modelId="{9E941269-AC0D-4F4D-A3E8-C618B2B72A2D}">
      <dsp:nvSpPr>
        <dsp:cNvPr id="0" name=""/>
        <dsp:cNvSpPr/>
      </dsp:nvSpPr>
      <dsp:spPr>
        <a:xfrm>
          <a:off x="4087209" y="1164431"/>
          <a:ext cx="1944365" cy="15525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Social desirability</a:t>
          </a:r>
          <a:endParaRPr lang="en-US" sz="2400" kern="1200" dirty="0"/>
        </a:p>
      </dsp:txBody>
      <dsp:txXfrm>
        <a:off x="4162999" y="1240221"/>
        <a:ext cx="1792785" cy="1400995"/>
      </dsp:txXfrm>
    </dsp:sp>
    <dsp:sp modelId="{5AFA8D60-FAA0-4C7A-A844-86CFF6587828}">
      <dsp:nvSpPr>
        <dsp:cNvPr id="0" name=""/>
        <dsp:cNvSpPr/>
      </dsp:nvSpPr>
      <dsp:spPr>
        <a:xfrm>
          <a:off x="6128792" y="1164431"/>
          <a:ext cx="1944365" cy="15525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Caution in generalizing results for constituent groups with low response rates</a:t>
          </a:r>
          <a:endParaRPr lang="en-US" sz="1600" kern="1200" dirty="0"/>
        </a:p>
      </dsp:txBody>
      <dsp:txXfrm>
        <a:off x="6204582" y="1240221"/>
        <a:ext cx="1792785" cy="140099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902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Value of research over teaching</a:t>
          </a:r>
          <a:endParaRPr lang="en-US" sz="3800" i="0" kern="1200" dirty="0"/>
        </a:p>
      </dsp:txBody>
      <dsp:txXfrm>
        <a:off x="0" y="902"/>
        <a:ext cx="8069312" cy="312239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902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Faculty voices ignored</a:t>
          </a:r>
          <a:endParaRPr lang="en-US" sz="3800" i="0" kern="1200" dirty="0"/>
        </a:p>
      </dsp:txBody>
      <dsp:txXfrm>
        <a:off x="0" y="902"/>
        <a:ext cx="8069312" cy="312239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902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De-valuing “Extension”</a:t>
          </a:r>
          <a:endParaRPr lang="en-US" sz="3800" i="0" kern="1200" dirty="0"/>
        </a:p>
      </dsp:txBody>
      <dsp:txXfrm>
        <a:off x="0" y="902"/>
        <a:ext cx="8069312" cy="312239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8470A-69D4-4E0B-881B-1237E46286E3}">
      <dsp:nvSpPr>
        <dsp:cNvPr id="0" name=""/>
        <dsp:cNvSpPr/>
      </dsp:nvSpPr>
      <dsp:spPr>
        <a:xfrm>
          <a:off x="0" y="1141571"/>
          <a:ext cx="8229601" cy="1522094"/>
        </a:xfrm>
        <a:prstGeom prst="notched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88196-5006-4558-AE0D-E00D15E2E31A}">
      <dsp:nvSpPr>
        <dsp:cNvPr id="0" name=""/>
        <dsp:cNvSpPr/>
      </dsp:nvSpPr>
      <dsp:spPr>
        <a:xfrm>
          <a:off x="270350" y="0"/>
          <a:ext cx="2464495" cy="15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76% believed they had job security</a:t>
          </a:r>
          <a:endParaRPr lang="en-US" sz="1800" kern="1200" dirty="0"/>
        </a:p>
      </dsp:txBody>
      <dsp:txXfrm>
        <a:off x="270350" y="0"/>
        <a:ext cx="2464495" cy="1522094"/>
      </dsp:txXfrm>
    </dsp:sp>
    <dsp:sp modelId="{C9B8DD9A-6C73-4439-AE42-75867A719C91}">
      <dsp:nvSpPr>
        <dsp:cNvPr id="0" name=""/>
        <dsp:cNvSpPr/>
      </dsp:nvSpPr>
      <dsp:spPr>
        <a:xfrm>
          <a:off x="1326066" y="1726086"/>
          <a:ext cx="353063" cy="353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E6F6E-1FDD-485D-B35C-E05FEB8C72FF}">
      <dsp:nvSpPr>
        <dsp:cNvPr id="0" name=""/>
        <dsp:cNvSpPr/>
      </dsp:nvSpPr>
      <dsp:spPr>
        <a:xfrm>
          <a:off x="2752498" y="2283142"/>
          <a:ext cx="2170249" cy="15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74% believed their colleagues included them in opportunities that will help their career as much as they do others in their position</a:t>
          </a:r>
          <a:endParaRPr lang="en-US" sz="1800" kern="1200" dirty="0"/>
        </a:p>
      </dsp:txBody>
      <dsp:txXfrm>
        <a:off x="2752498" y="2283142"/>
        <a:ext cx="2170249" cy="1522094"/>
      </dsp:txXfrm>
    </dsp:sp>
    <dsp:sp modelId="{FEFD4C1D-7F58-4345-BD98-05D84A6329E5}">
      <dsp:nvSpPr>
        <dsp:cNvPr id="0" name=""/>
        <dsp:cNvSpPr/>
      </dsp:nvSpPr>
      <dsp:spPr>
        <a:xfrm>
          <a:off x="3661091" y="1726086"/>
          <a:ext cx="353063" cy="353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6CA3B-7E9B-4747-B3CB-FED9C2AAEFD7}">
      <dsp:nvSpPr>
        <dsp:cNvPr id="0" name=""/>
        <dsp:cNvSpPr/>
      </dsp:nvSpPr>
      <dsp:spPr>
        <a:xfrm>
          <a:off x="4940401" y="0"/>
          <a:ext cx="2195889" cy="15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75% reported that health insurance benefits were competitive</a:t>
          </a:r>
          <a:endParaRPr lang="en-US" sz="1800" kern="1200" dirty="0"/>
        </a:p>
      </dsp:txBody>
      <dsp:txXfrm>
        <a:off x="4940401" y="0"/>
        <a:ext cx="2195889" cy="1522094"/>
      </dsp:txXfrm>
    </dsp:sp>
    <dsp:sp modelId="{4C339648-2BF1-43EF-B7CC-96114B7C55B0}">
      <dsp:nvSpPr>
        <dsp:cNvPr id="0" name=""/>
        <dsp:cNvSpPr/>
      </dsp:nvSpPr>
      <dsp:spPr>
        <a:xfrm>
          <a:off x="5861814" y="1726086"/>
          <a:ext cx="353063" cy="353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76CBA-C2E7-400E-9F03-B68CF2459CD7}">
      <dsp:nvSpPr>
        <dsp:cNvPr id="0" name=""/>
        <dsp:cNvSpPr/>
      </dsp:nvSpPr>
      <dsp:spPr>
        <a:xfrm rot="5400000">
          <a:off x="-236132" y="240659"/>
          <a:ext cx="1574216" cy="11019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65%</a:t>
          </a:r>
          <a:endParaRPr lang="en-US" sz="3000" kern="1200" dirty="0"/>
        </a:p>
      </dsp:txBody>
      <dsp:txXfrm rot="-5400000">
        <a:off x="1" y="555503"/>
        <a:ext cx="1101951" cy="472265"/>
      </dsp:txXfrm>
    </dsp:sp>
    <dsp:sp modelId="{A1EF6E9D-5138-4564-A80C-F85E43EBDE13}">
      <dsp:nvSpPr>
        <dsp:cNvPr id="0" name=""/>
        <dsp:cNvSpPr/>
      </dsp:nvSpPr>
      <dsp:spPr>
        <a:xfrm rot="5400000">
          <a:off x="3849355" y="-2742877"/>
          <a:ext cx="1023240" cy="6518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Believed that people who have children or elder care were burdened with balancing work and family responsibilities</a:t>
          </a:r>
          <a:endParaRPr lang="en-US" sz="2400" kern="1200" dirty="0"/>
        </a:p>
      </dsp:txBody>
      <dsp:txXfrm rot="-5400000">
        <a:off x="1101951" y="54477"/>
        <a:ext cx="6468098" cy="923340"/>
      </dsp:txXfrm>
    </dsp:sp>
    <dsp:sp modelId="{60B0BAAF-8CA4-4957-9164-FBA770BCEAEC}">
      <dsp:nvSpPr>
        <dsp:cNvPr id="0" name=""/>
        <dsp:cNvSpPr/>
      </dsp:nvSpPr>
      <dsp:spPr>
        <a:xfrm rot="5400000">
          <a:off x="-236132" y="1620724"/>
          <a:ext cx="1574216" cy="11019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56%</a:t>
          </a:r>
          <a:endParaRPr lang="en-US" sz="3000" kern="1200" dirty="0"/>
        </a:p>
      </dsp:txBody>
      <dsp:txXfrm rot="-5400000">
        <a:off x="1" y="1935568"/>
        <a:ext cx="1101951" cy="472265"/>
      </dsp:txXfrm>
    </dsp:sp>
    <dsp:sp modelId="{BD7EC31F-1792-4F3D-A737-09BD052F6B0B}">
      <dsp:nvSpPr>
        <dsp:cNvPr id="0" name=""/>
        <dsp:cNvSpPr/>
      </dsp:nvSpPr>
      <dsp:spPr>
        <a:xfrm rot="5400000">
          <a:off x="3849355" y="-1362812"/>
          <a:ext cx="1023240" cy="6518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Disagreed that salaries for adjunct professors are competitive</a:t>
          </a:r>
          <a:endParaRPr lang="en-US" sz="2400" kern="1200" dirty="0"/>
        </a:p>
      </dsp:txBody>
      <dsp:txXfrm rot="-5400000">
        <a:off x="1101951" y="1434542"/>
        <a:ext cx="6468098" cy="923340"/>
      </dsp:txXfrm>
    </dsp:sp>
    <dsp:sp modelId="{8DE7A26E-4E20-4BC9-A12C-F11CC0DC97B4}">
      <dsp:nvSpPr>
        <dsp:cNvPr id="0" name=""/>
        <dsp:cNvSpPr/>
      </dsp:nvSpPr>
      <dsp:spPr>
        <a:xfrm rot="5400000">
          <a:off x="-236132" y="3000789"/>
          <a:ext cx="1574216" cy="11019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21%</a:t>
          </a:r>
          <a:endParaRPr lang="en-US" sz="3000" kern="1200" dirty="0"/>
        </a:p>
      </dsp:txBody>
      <dsp:txXfrm rot="-5400000">
        <a:off x="1" y="3315633"/>
        <a:ext cx="1101951" cy="472265"/>
      </dsp:txXfrm>
    </dsp:sp>
    <dsp:sp modelId="{66044B38-F176-48BF-9E07-35B31386F807}">
      <dsp:nvSpPr>
        <dsp:cNvPr id="0" name=""/>
        <dsp:cNvSpPr/>
      </dsp:nvSpPr>
      <dsp:spPr>
        <a:xfrm rot="5400000">
          <a:off x="3849355" y="17252"/>
          <a:ext cx="1023240" cy="6518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Believed that people who do not have children were burdened with work responsibilities beyond those who do have children </a:t>
          </a:r>
          <a:endParaRPr lang="en-US" sz="2400" kern="1200" dirty="0"/>
        </a:p>
      </dsp:txBody>
      <dsp:txXfrm rot="-5400000">
        <a:off x="1101951" y="2814606"/>
        <a:ext cx="6468098" cy="92334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902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Lack of competitive salaries/Decreasing benefits</a:t>
          </a:r>
          <a:endParaRPr lang="en-US" sz="3800" i="0" kern="1200" dirty="0"/>
        </a:p>
      </dsp:txBody>
      <dsp:txXfrm>
        <a:off x="0" y="902"/>
        <a:ext cx="8069312" cy="312239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902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1805"/>
          <a:ext cx="8069312" cy="312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Lack of faculty support</a:t>
          </a:r>
          <a:endParaRPr lang="en-US" sz="3800" i="0" kern="1200" dirty="0"/>
        </a:p>
      </dsp:txBody>
      <dsp:txXfrm>
        <a:off x="0" y="1805"/>
        <a:ext cx="8069312" cy="31223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0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462"/>
          <a:ext cx="8069312" cy="159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Work-life issues</a:t>
          </a:r>
          <a:endParaRPr lang="en-US" sz="3800" i="0" kern="1200" dirty="0"/>
        </a:p>
      </dsp:txBody>
      <dsp:txXfrm>
        <a:off x="0" y="462"/>
        <a:ext cx="8069312" cy="159927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0"/>
          <a:ext cx="807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462"/>
          <a:ext cx="8069312" cy="159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Lack of job security</a:t>
          </a:r>
          <a:endParaRPr lang="en-US" sz="3800" i="0" kern="1200" dirty="0"/>
        </a:p>
      </dsp:txBody>
      <dsp:txXfrm>
        <a:off x="0" y="462"/>
        <a:ext cx="8069312" cy="159927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ECFD-801F-4A55-93D3-234083472E03}">
      <dsp:nvSpPr>
        <dsp:cNvPr id="0" name=""/>
        <dsp:cNvSpPr/>
      </dsp:nvSpPr>
      <dsp:spPr>
        <a:xfrm>
          <a:off x="1636156" y="216345"/>
          <a:ext cx="5021561" cy="5021561"/>
        </a:xfrm>
        <a:prstGeom prst="circularArrow">
          <a:avLst>
            <a:gd name="adj1" fmla="val 4668"/>
            <a:gd name="adj2" fmla="val 272909"/>
            <a:gd name="adj3" fmla="val 13788672"/>
            <a:gd name="adj4" fmla="val 1741342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306B-95F2-4323-A8E5-F323CEEA1312}">
      <dsp:nvSpPr>
        <dsp:cNvPr id="0" name=""/>
        <dsp:cNvSpPr/>
      </dsp:nvSpPr>
      <dsp:spPr>
        <a:xfrm>
          <a:off x="2924354" y="211797"/>
          <a:ext cx="2445165" cy="120093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Mentorship for new faculty </a:t>
          </a:r>
        </a:p>
      </dsp:txBody>
      <dsp:txXfrm>
        <a:off x="2982979" y="270422"/>
        <a:ext cx="2327915" cy="1083681"/>
      </dsp:txXfrm>
    </dsp:sp>
    <dsp:sp modelId="{84DACD67-BBEA-4C94-863D-17A98BAB6DCE}">
      <dsp:nvSpPr>
        <dsp:cNvPr id="0" name=""/>
        <dsp:cNvSpPr/>
      </dsp:nvSpPr>
      <dsp:spPr>
        <a:xfrm>
          <a:off x="4733426" y="1981210"/>
          <a:ext cx="2293622" cy="1255183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Fair process to resolve conflicts</a:t>
          </a:r>
          <a:endParaRPr lang="en-US" sz="1800" kern="1200" dirty="0"/>
        </a:p>
      </dsp:txBody>
      <dsp:txXfrm>
        <a:off x="4794699" y="2042483"/>
        <a:ext cx="2171076" cy="1132637"/>
      </dsp:txXfrm>
    </dsp:sp>
    <dsp:sp modelId="{280C4CE4-150D-4CDF-995F-A1BE4E29CBC5}">
      <dsp:nvSpPr>
        <dsp:cNvPr id="0" name=""/>
        <dsp:cNvSpPr/>
      </dsp:nvSpPr>
      <dsp:spPr>
        <a:xfrm>
          <a:off x="3007357" y="3774009"/>
          <a:ext cx="2398532" cy="1255183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Clear process to resolve conflicts</a:t>
          </a:r>
          <a:endParaRPr lang="en-US" sz="1800" kern="1200" dirty="0"/>
        </a:p>
      </dsp:txBody>
      <dsp:txXfrm>
        <a:off x="3068630" y="3835282"/>
        <a:ext cx="2275986" cy="1132637"/>
      </dsp:txXfrm>
    </dsp:sp>
    <dsp:sp modelId="{6A689F18-A333-43D1-8166-8673B3258EBD}">
      <dsp:nvSpPr>
        <dsp:cNvPr id="0" name=""/>
        <dsp:cNvSpPr/>
      </dsp:nvSpPr>
      <dsp:spPr>
        <a:xfrm>
          <a:off x="975790" y="1939680"/>
          <a:ext cx="2447573" cy="1336924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Access to adequate childcare</a:t>
          </a:r>
          <a:endParaRPr lang="en-US" sz="1800" kern="1200" dirty="0"/>
        </a:p>
      </dsp:txBody>
      <dsp:txXfrm>
        <a:off x="1041053" y="2004943"/>
        <a:ext cx="2317047" cy="1206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870DD-75EA-407C-B691-AFB042FAE008}">
      <dsp:nvSpPr>
        <dsp:cNvPr id="0" name=""/>
        <dsp:cNvSpPr/>
      </dsp:nvSpPr>
      <dsp:spPr>
        <a:xfrm>
          <a:off x="0" y="0"/>
          <a:ext cx="3881438" cy="3881438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7CB34-FB3E-4343-95AC-DF9CEB40FD9C}">
      <dsp:nvSpPr>
        <dsp:cNvPr id="0" name=""/>
        <dsp:cNvSpPr/>
      </dsp:nvSpPr>
      <dsp:spPr>
        <a:xfrm>
          <a:off x="1940719" y="0"/>
          <a:ext cx="5374481" cy="388143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Data were not reported for groups of fewer than 5 individuals </a:t>
          </a:r>
          <a:r>
            <a:rPr lang="en-US" sz="3000" b="0" kern="1200" dirty="0" smtClean="0"/>
            <a:t>where identity could be compromised</a:t>
          </a:r>
          <a:r>
            <a:rPr lang="en-US" sz="3000" b="1" kern="1200" dirty="0" smtClean="0"/>
            <a:t>   </a:t>
          </a:r>
          <a:endParaRPr lang="en-US" sz="3000" b="1" kern="1200" dirty="0"/>
        </a:p>
      </dsp:txBody>
      <dsp:txXfrm>
        <a:off x="1940719" y="0"/>
        <a:ext cx="5374481" cy="1843683"/>
      </dsp:txXfrm>
    </dsp:sp>
    <dsp:sp modelId="{018D97DF-D809-49BB-95C0-E96D3E2A0965}">
      <dsp:nvSpPr>
        <dsp:cNvPr id="0" name=""/>
        <dsp:cNvSpPr/>
      </dsp:nvSpPr>
      <dsp:spPr>
        <a:xfrm>
          <a:off x="1018877" y="1843683"/>
          <a:ext cx="1843683" cy="184368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6B2FA-7E88-439D-8B2C-FA420F87E0E8}">
      <dsp:nvSpPr>
        <dsp:cNvPr id="0" name=""/>
        <dsp:cNvSpPr/>
      </dsp:nvSpPr>
      <dsp:spPr>
        <a:xfrm>
          <a:off x="1940719" y="1843683"/>
          <a:ext cx="5374481" cy="184368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Instead, small groups were combined to eliminate possibility of identifying individuals</a:t>
          </a:r>
          <a:endParaRPr lang="en-US" sz="3000" kern="1200" dirty="0"/>
        </a:p>
      </dsp:txBody>
      <dsp:txXfrm>
        <a:off x="1940719" y="1843683"/>
        <a:ext cx="5374481" cy="184368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ECFD-801F-4A55-93D3-234083472E03}">
      <dsp:nvSpPr>
        <dsp:cNvPr id="0" name=""/>
        <dsp:cNvSpPr/>
      </dsp:nvSpPr>
      <dsp:spPr>
        <a:xfrm>
          <a:off x="1596663" y="242591"/>
          <a:ext cx="5021561" cy="5021561"/>
        </a:xfrm>
        <a:prstGeom prst="circularArrow">
          <a:avLst>
            <a:gd name="adj1" fmla="val 4668"/>
            <a:gd name="adj2" fmla="val 272909"/>
            <a:gd name="adj3" fmla="val 13738816"/>
            <a:gd name="adj4" fmla="val 1744398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306B-95F2-4323-A8E5-F323CEEA1312}">
      <dsp:nvSpPr>
        <dsp:cNvPr id="0" name=""/>
        <dsp:cNvSpPr/>
      </dsp:nvSpPr>
      <dsp:spPr>
        <a:xfrm>
          <a:off x="2859351" y="250210"/>
          <a:ext cx="2496185" cy="1209654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Career span development opportunities for faculty at all ranks</a:t>
          </a:r>
        </a:p>
      </dsp:txBody>
      <dsp:txXfrm>
        <a:off x="2918401" y="309260"/>
        <a:ext cx="2378085" cy="1091554"/>
      </dsp:txXfrm>
    </dsp:sp>
    <dsp:sp modelId="{A2D3EDEE-19F2-4995-9F7C-3E34000A55F6}">
      <dsp:nvSpPr>
        <dsp:cNvPr id="0" name=""/>
        <dsp:cNvSpPr/>
      </dsp:nvSpPr>
      <dsp:spPr>
        <a:xfrm>
          <a:off x="4697429" y="2057401"/>
          <a:ext cx="2452619" cy="1276933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Access to counseling for people who have experienced harassment</a:t>
          </a:r>
          <a:endParaRPr lang="en-US" sz="1800" kern="1200" dirty="0"/>
        </a:p>
      </dsp:txBody>
      <dsp:txXfrm>
        <a:off x="4759764" y="2119736"/>
        <a:ext cx="2327949" cy="1152263"/>
      </dsp:txXfrm>
    </dsp:sp>
    <dsp:sp modelId="{84DACD67-BBEA-4C94-863D-17A98BAB6DCE}">
      <dsp:nvSpPr>
        <dsp:cNvPr id="0" name=""/>
        <dsp:cNvSpPr/>
      </dsp:nvSpPr>
      <dsp:spPr>
        <a:xfrm>
          <a:off x="3020240" y="3845005"/>
          <a:ext cx="2205599" cy="109280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Resources for reporting concerns</a:t>
          </a:r>
          <a:endParaRPr lang="en-US" sz="1800" kern="1200" dirty="0"/>
        </a:p>
      </dsp:txBody>
      <dsp:txXfrm>
        <a:off x="3073586" y="3898351"/>
        <a:ext cx="2098907" cy="986114"/>
      </dsp:txXfrm>
    </dsp:sp>
    <dsp:sp modelId="{280C4CE4-150D-4CDF-995F-A1BE4E29CBC5}">
      <dsp:nvSpPr>
        <dsp:cNvPr id="0" name=""/>
        <dsp:cNvSpPr/>
      </dsp:nvSpPr>
      <dsp:spPr>
        <a:xfrm>
          <a:off x="901763" y="2071794"/>
          <a:ext cx="2448595" cy="1298964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Flexibility for stopping the tenure clock</a:t>
          </a:r>
          <a:endParaRPr lang="en-US" sz="1800" kern="1200" dirty="0"/>
        </a:p>
      </dsp:txBody>
      <dsp:txXfrm>
        <a:off x="965173" y="2135204"/>
        <a:ext cx="2321775" cy="117214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ECFD-801F-4A55-93D3-234083472E03}">
      <dsp:nvSpPr>
        <dsp:cNvPr id="0" name=""/>
        <dsp:cNvSpPr/>
      </dsp:nvSpPr>
      <dsp:spPr>
        <a:xfrm>
          <a:off x="1508794" y="52794"/>
          <a:ext cx="5069493" cy="5069493"/>
        </a:xfrm>
        <a:prstGeom prst="circularArrow">
          <a:avLst>
            <a:gd name="adj1" fmla="val 5544"/>
            <a:gd name="adj2" fmla="val 330680"/>
            <a:gd name="adj3" fmla="val 13835290"/>
            <a:gd name="adj4" fmla="val 17349940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306B-95F2-4323-A8E5-F323CEEA1312}">
      <dsp:nvSpPr>
        <dsp:cNvPr id="0" name=""/>
        <dsp:cNvSpPr/>
      </dsp:nvSpPr>
      <dsp:spPr>
        <a:xfrm>
          <a:off x="2887142" y="-74328"/>
          <a:ext cx="2312797" cy="14675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Diversity-related professional experiences as one of the criteria for hiring of staff/faculty</a:t>
          </a:r>
          <a:endParaRPr lang="en-US" sz="1800" kern="1200" dirty="0"/>
        </a:p>
      </dsp:txBody>
      <dsp:txXfrm>
        <a:off x="2958780" y="-2690"/>
        <a:ext cx="2169521" cy="1324240"/>
      </dsp:txXfrm>
    </dsp:sp>
    <dsp:sp modelId="{84DACD67-BBEA-4C94-863D-17A98BAB6DCE}">
      <dsp:nvSpPr>
        <dsp:cNvPr id="0" name=""/>
        <dsp:cNvSpPr/>
      </dsp:nvSpPr>
      <dsp:spPr>
        <a:xfrm>
          <a:off x="5340863" y="1797157"/>
          <a:ext cx="2129122" cy="13002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Equity and diversity training to promotion and tenure committees</a:t>
          </a:r>
          <a:endParaRPr lang="en-US" sz="1800" kern="1200" dirty="0"/>
        </a:p>
      </dsp:txBody>
      <dsp:txXfrm>
        <a:off x="5404337" y="1860631"/>
        <a:ext cx="2002174" cy="1173314"/>
      </dsp:txXfrm>
    </dsp:sp>
    <dsp:sp modelId="{280C4CE4-150D-4CDF-995F-A1BE4E29CBC5}">
      <dsp:nvSpPr>
        <dsp:cNvPr id="0" name=""/>
        <dsp:cNvSpPr/>
      </dsp:nvSpPr>
      <dsp:spPr>
        <a:xfrm>
          <a:off x="4392866" y="3718841"/>
          <a:ext cx="2185223" cy="11279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Equity and diversity training to search committees</a:t>
          </a:r>
          <a:endParaRPr lang="en-US" sz="1800" kern="1200" dirty="0"/>
        </a:p>
      </dsp:txBody>
      <dsp:txXfrm>
        <a:off x="4447927" y="3773902"/>
        <a:ext cx="2075101" cy="1017809"/>
      </dsp:txXfrm>
    </dsp:sp>
    <dsp:sp modelId="{6A689F18-A333-43D1-8166-8673B3258EBD}">
      <dsp:nvSpPr>
        <dsp:cNvPr id="0" name=""/>
        <dsp:cNvSpPr/>
      </dsp:nvSpPr>
      <dsp:spPr>
        <a:xfrm>
          <a:off x="1560237" y="3679312"/>
          <a:ext cx="2105910" cy="12190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Diversity and equity training for faculty</a:t>
          </a:r>
          <a:endParaRPr lang="en-US" sz="1800" kern="1200" dirty="0"/>
        </a:p>
      </dsp:txBody>
      <dsp:txXfrm>
        <a:off x="1619745" y="3738820"/>
        <a:ext cx="1986894" cy="1100002"/>
      </dsp:txXfrm>
    </dsp:sp>
    <dsp:sp modelId="{876A8B64-D8F6-4E94-B2B3-ADAB43D8A69A}">
      <dsp:nvSpPr>
        <dsp:cNvPr id="0" name=""/>
        <dsp:cNvSpPr/>
      </dsp:nvSpPr>
      <dsp:spPr>
        <a:xfrm>
          <a:off x="616796" y="1802389"/>
          <a:ext cx="2393231" cy="1368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Recognition and rewards for including diversity issues in courses across the curriculum</a:t>
          </a:r>
          <a:endParaRPr lang="en-US" sz="1800" kern="1200" dirty="0"/>
        </a:p>
      </dsp:txBody>
      <dsp:txXfrm>
        <a:off x="683576" y="1869169"/>
        <a:ext cx="2259671" cy="123444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61B3-90A4-4E41-A991-985E7BED78FE}">
      <dsp:nvSpPr>
        <dsp:cNvPr id="0" name=""/>
        <dsp:cNvSpPr/>
      </dsp:nvSpPr>
      <dsp:spPr>
        <a:xfrm>
          <a:off x="1962104" y="351997"/>
          <a:ext cx="5765107" cy="5624030"/>
        </a:xfrm>
        <a:prstGeom prst="pie">
          <a:avLst>
            <a:gd name="adj1" fmla="val 16200000"/>
            <a:gd name="adj2" fmla="val 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none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62%</a:t>
          </a:r>
          <a:r>
            <a:rPr lang="en-US" sz="1800" b="0" u="none" kern="1200" dirty="0" smtClean="0"/>
            <a:t> of respondents </a:t>
          </a:r>
          <a:r>
            <a:rPr lang="en-US" sz="1800" u="none" kern="1200" dirty="0" smtClean="0"/>
            <a:t>were comfortable with the climate in their classes/learning environment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/>
        </a:p>
      </dsp:txBody>
      <dsp:txXfrm>
        <a:off x="5022415" y="1517645"/>
        <a:ext cx="2127599" cy="1539913"/>
      </dsp:txXfrm>
    </dsp:sp>
    <dsp:sp modelId="{094CF6FB-AC52-492D-8121-908EF932FC5A}">
      <dsp:nvSpPr>
        <dsp:cNvPr id="0" name=""/>
        <dsp:cNvSpPr/>
      </dsp:nvSpPr>
      <dsp:spPr>
        <a:xfrm>
          <a:off x="2001141" y="622135"/>
          <a:ext cx="5640026" cy="544068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shade val="80000"/>
            <a:hueOff val="274566"/>
            <a:satOff val="-29980"/>
            <a:lumOff val="14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u="sng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The majority of respondents </a:t>
          </a:r>
          <a:r>
            <a:rPr lang="en-US" sz="1800" b="1" u="sng" kern="1200" dirty="0" smtClean="0"/>
            <a:t>felt valued </a:t>
          </a:r>
          <a:r>
            <a:rPr lang="en-US" sz="1800" b="0" u="none" kern="1200" dirty="0" smtClean="0"/>
            <a:t>and that </a:t>
          </a:r>
          <a:r>
            <a:rPr lang="en-US" sz="1800" b="1" u="sng" kern="1200" dirty="0" smtClean="0"/>
            <a:t>their work was valued</a:t>
          </a:r>
          <a:r>
            <a:rPr lang="en-US" sz="1800" b="0" u="sng" kern="1200" dirty="0" smtClean="0"/>
            <a:t> </a:t>
          </a:r>
          <a:r>
            <a:rPr lang="en-US" sz="1800" b="0" u="none" kern="1200" dirty="0" smtClean="0"/>
            <a:t>at UF.</a:t>
          </a:r>
          <a:endParaRPr lang="en-US" sz="1800" b="0" kern="1200" dirty="0" smtClean="0"/>
        </a:p>
      </dsp:txBody>
      <dsp:txXfrm>
        <a:off x="4995055" y="3445459"/>
        <a:ext cx="2081438" cy="1489710"/>
      </dsp:txXfrm>
    </dsp:sp>
    <dsp:sp modelId="{30558815-E0E2-4BEB-AA19-33DDAB604CCF}">
      <dsp:nvSpPr>
        <dsp:cNvPr id="0" name=""/>
        <dsp:cNvSpPr/>
      </dsp:nvSpPr>
      <dsp:spPr>
        <a:xfrm>
          <a:off x="1797787" y="568326"/>
          <a:ext cx="5728437" cy="5556675"/>
        </a:xfrm>
        <a:prstGeom prst="pie">
          <a:avLst>
            <a:gd name="adj1" fmla="val 5400000"/>
            <a:gd name="adj2" fmla="val 108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The majority of respondents expressed </a:t>
          </a:r>
          <a:r>
            <a:rPr lang="en-US" sz="1800" b="1" u="sng" kern="1200" dirty="0" smtClean="0"/>
            <a:t>positive perceptions </a:t>
          </a:r>
          <a:r>
            <a:rPr lang="en-US" sz="1800" b="0" u="none" kern="1200" dirty="0" smtClean="0"/>
            <a:t>of the workplace climate</a:t>
          </a:r>
          <a:endParaRPr lang="en-US" sz="1700" u="none" kern="1200" dirty="0"/>
        </a:p>
      </dsp:txBody>
      <dsp:txXfrm>
        <a:off x="2371313" y="3451844"/>
        <a:ext cx="2114066" cy="1521470"/>
      </dsp:txXfrm>
    </dsp:sp>
    <dsp:sp modelId="{D1724D17-6211-464A-9304-D264404CA08C}">
      <dsp:nvSpPr>
        <dsp:cNvPr id="0" name=""/>
        <dsp:cNvSpPr/>
      </dsp:nvSpPr>
      <dsp:spPr>
        <a:xfrm>
          <a:off x="1928717" y="526888"/>
          <a:ext cx="5466577" cy="5274249"/>
        </a:xfrm>
        <a:prstGeom prst="pie">
          <a:avLst>
            <a:gd name="adj1" fmla="val 1080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70-73%</a:t>
          </a:r>
          <a:r>
            <a:rPr lang="en-US" sz="1800" b="0" u="none" kern="1200" dirty="0" smtClean="0"/>
            <a:t> of respondents were comfortable with the overall climate and department/work unit climate at UF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/>
        </a:p>
      </dsp:txBody>
      <dsp:txXfrm>
        <a:off x="2476026" y="1620039"/>
        <a:ext cx="2017427" cy="1444139"/>
      </dsp:txXfrm>
    </dsp:sp>
    <dsp:sp modelId="{744303A8-9B40-4336-99FE-E0FFD173F919}">
      <dsp:nvSpPr>
        <dsp:cNvPr id="0" name=""/>
        <dsp:cNvSpPr/>
      </dsp:nvSpPr>
      <dsp:spPr>
        <a:xfrm>
          <a:off x="1786376" y="106242"/>
          <a:ext cx="6114288" cy="611428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FECC1-05D4-4F1C-8268-7AEFDCB679D4}">
      <dsp:nvSpPr>
        <dsp:cNvPr id="0" name=""/>
        <dsp:cNvSpPr/>
      </dsp:nvSpPr>
      <dsp:spPr>
        <a:xfrm>
          <a:off x="1763326" y="285331"/>
          <a:ext cx="6114288" cy="611428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shade val="90000"/>
            <a:hueOff val="279007"/>
            <a:satOff val="-29980"/>
            <a:lumOff val="143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51B90-C5CB-4ABD-B1F7-2D96BD6B2291}">
      <dsp:nvSpPr>
        <dsp:cNvPr id="0" name=""/>
        <dsp:cNvSpPr/>
      </dsp:nvSpPr>
      <dsp:spPr>
        <a:xfrm>
          <a:off x="1603860" y="289128"/>
          <a:ext cx="6114288" cy="611428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4C970-EDCB-4634-857A-4F4BAD826ADC}">
      <dsp:nvSpPr>
        <dsp:cNvPr id="0" name=""/>
        <dsp:cNvSpPr/>
      </dsp:nvSpPr>
      <dsp:spPr>
        <a:xfrm>
          <a:off x="1604776" y="131921"/>
          <a:ext cx="6114288" cy="606525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0A94F-A408-44E1-93F0-6DAEB723806C}">
      <dsp:nvSpPr>
        <dsp:cNvPr id="0" name=""/>
        <dsp:cNvSpPr/>
      </dsp:nvSpPr>
      <dsp:spPr>
        <a:xfrm>
          <a:off x="3657591" y="0"/>
          <a:ext cx="3162300" cy="3162300"/>
        </a:xfrm>
        <a:prstGeom prst="triangle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bg1"/>
              </a:solidFill>
            </a:rPr>
            <a:t>27%</a:t>
          </a:r>
          <a:r>
            <a:rPr lang="en-US" sz="1800" i="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smtClean="0">
              <a:solidFill>
                <a:schemeClr val="bg1"/>
              </a:solidFill>
            </a:rPr>
            <a:t>had </a:t>
          </a:r>
          <a:r>
            <a:rPr lang="en-US" sz="1800" b="1" kern="1200" dirty="0" smtClean="0">
              <a:solidFill>
                <a:schemeClr val="bg1"/>
              </a:solidFill>
            </a:rPr>
            <a:t>observed</a:t>
          </a:r>
          <a:r>
            <a:rPr lang="en-US" sz="1800" kern="1200" dirty="0" smtClean="0">
              <a:solidFill>
                <a:schemeClr val="bg1"/>
              </a:solidFill>
            </a:rPr>
            <a:t> exclusionary conduct within the last year at UF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4448166" y="1581150"/>
        <a:ext cx="1581150" cy="1581150"/>
      </dsp:txXfrm>
    </dsp:sp>
    <dsp:sp modelId="{1684D81C-4CE2-4A44-81E9-E721607E84A3}">
      <dsp:nvSpPr>
        <dsp:cNvPr id="0" name=""/>
        <dsp:cNvSpPr/>
      </dsp:nvSpPr>
      <dsp:spPr>
        <a:xfrm>
          <a:off x="2105819" y="3162300"/>
          <a:ext cx="3162300" cy="3162300"/>
        </a:xfrm>
        <a:prstGeom prst="triangl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33% </a:t>
          </a:r>
          <a:r>
            <a:rPr lang="en-US" sz="1800" kern="1200" dirty="0" smtClean="0">
              <a:solidFill>
                <a:schemeClr val="bg1"/>
              </a:solidFill>
            </a:rPr>
            <a:t>of respondents felt valued by senior administration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2896394" y="4743450"/>
        <a:ext cx="1581150" cy="1581150"/>
      </dsp:txXfrm>
    </dsp:sp>
    <dsp:sp modelId="{1712590B-65BB-4CAA-95D6-D6EFC16E4BC5}">
      <dsp:nvSpPr>
        <dsp:cNvPr id="0" name=""/>
        <dsp:cNvSpPr/>
      </dsp:nvSpPr>
      <dsp:spPr>
        <a:xfrm rot="10800000">
          <a:off x="3686969" y="3162300"/>
          <a:ext cx="3162300" cy="3162300"/>
        </a:xfrm>
        <a:prstGeom prst="triangl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none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none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none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bg1"/>
              </a:solidFill>
            </a:rPr>
            <a:t>24%</a:t>
          </a:r>
          <a:r>
            <a:rPr lang="en-US" sz="1800" u="none" kern="1200" dirty="0" smtClean="0">
              <a:solidFill>
                <a:schemeClr val="bg1"/>
              </a:solidFill>
            </a:rPr>
            <a:t> </a:t>
          </a:r>
          <a:r>
            <a:rPr lang="en-US" sz="1800" kern="1200" dirty="0" smtClean="0">
              <a:solidFill>
                <a:schemeClr val="bg1"/>
              </a:solidFill>
            </a:rPr>
            <a:t>had personally </a:t>
          </a:r>
          <a:r>
            <a:rPr lang="en-US" sz="1800" b="1" kern="1200" dirty="0" smtClean="0">
              <a:solidFill>
                <a:schemeClr val="bg1"/>
              </a:solidFill>
            </a:rPr>
            <a:t>experienced</a:t>
          </a:r>
          <a:r>
            <a:rPr lang="en-US" sz="1800" kern="1200" dirty="0" smtClean="0">
              <a:solidFill>
                <a:schemeClr val="bg1"/>
              </a:solidFill>
            </a:rPr>
            <a:t> exclusionary conduct within the last year at UF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1"/>
            </a:solidFill>
          </a:endParaRPr>
        </a:p>
      </dsp:txBody>
      <dsp:txXfrm rot="10800000">
        <a:off x="4477544" y="3162300"/>
        <a:ext cx="1581150" cy="1581150"/>
      </dsp:txXfrm>
    </dsp:sp>
    <dsp:sp modelId="{1E3D48D6-9376-4869-8D91-27CBC61FEECB}">
      <dsp:nvSpPr>
        <dsp:cNvPr id="0" name=""/>
        <dsp:cNvSpPr/>
      </dsp:nvSpPr>
      <dsp:spPr>
        <a:xfrm>
          <a:off x="5268119" y="3162300"/>
          <a:ext cx="3162300" cy="3162300"/>
        </a:xfrm>
        <a:prstGeom prst="triangle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57% </a:t>
          </a:r>
          <a:r>
            <a:rPr lang="en-US" sz="1700" b="0" kern="1200" dirty="0" smtClean="0">
              <a:solidFill>
                <a:schemeClr val="bg1"/>
              </a:solidFill>
            </a:rPr>
            <a:t>of respondents </a:t>
          </a:r>
          <a:r>
            <a:rPr lang="en-US" sz="1700" kern="1200" dirty="0" smtClean="0">
              <a:solidFill>
                <a:schemeClr val="bg1"/>
              </a:solidFill>
            </a:rPr>
            <a:t>seriously considered leaving UF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6058694" y="4743450"/>
        <a:ext cx="1581150" cy="1581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5C292-7F1E-411B-89C0-7B83F086335A}">
      <dsp:nvSpPr>
        <dsp:cNvPr id="0" name=""/>
        <dsp:cNvSpPr/>
      </dsp:nvSpPr>
      <dsp:spPr>
        <a:xfrm>
          <a:off x="-9" y="468581"/>
          <a:ext cx="6919815" cy="62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-9" y="468581"/>
        <a:ext cx="6919815" cy="629074"/>
      </dsp:txXfrm>
    </dsp:sp>
    <dsp:sp modelId="{5E05E951-D536-4996-BED7-9B13ED8BFC0C}">
      <dsp:nvSpPr>
        <dsp:cNvPr id="0" name=""/>
        <dsp:cNvSpPr/>
      </dsp:nvSpPr>
      <dsp:spPr>
        <a:xfrm>
          <a:off x="-9" y="109765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F5E88-F60A-46E6-8344-2AFDD131D51B}">
      <dsp:nvSpPr>
        <dsp:cNvPr id="0" name=""/>
        <dsp:cNvSpPr/>
      </dsp:nvSpPr>
      <dsp:spPr>
        <a:xfrm>
          <a:off x="976453" y="109765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BD3EF-730C-4DC5-8BE4-8DC63A43DD8D}">
      <dsp:nvSpPr>
        <dsp:cNvPr id="0" name=""/>
        <dsp:cNvSpPr/>
      </dsp:nvSpPr>
      <dsp:spPr>
        <a:xfrm>
          <a:off x="1952916" y="109765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E111D-DDB9-42F7-8603-C38B86ACF7D2}">
      <dsp:nvSpPr>
        <dsp:cNvPr id="0" name=""/>
        <dsp:cNvSpPr/>
      </dsp:nvSpPr>
      <dsp:spPr>
        <a:xfrm>
          <a:off x="2929379" y="109765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5175F-7200-45AE-8B57-3397E9402C2B}">
      <dsp:nvSpPr>
        <dsp:cNvPr id="0" name=""/>
        <dsp:cNvSpPr/>
      </dsp:nvSpPr>
      <dsp:spPr>
        <a:xfrm>
          <a:off x="3905842" y="109765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8BF03-98E1-45BC-B115-831003BD39B3}">
      <dsp:nvSpPr>
        <dsp:cNvPr id="0" name=""/>
        <dsp:cNvSpPr/>
      </dsp:nvSpPr>
      <dsp:spPr>
        <a:xfrm>
          <a:off x="4882304" y="109765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EDE6B-292A-4CF3-B9E9-0DA269ADDD35}">
      <dsp:nvSpPr>
        <dsp:cNvPr id="0" name=""/>
        <dsp:cNvSpPr/>
      </dsp:nvSpPr>
      <dsp:spPr>
        <a:xfrm>
          <a:off x="5858767" y="1097655"/>
          <a:ext cx="922642" cy="153773"/>
        </a:xfrm>
        <a:prstGeom prst="parallelogram">
          <a:avLst>
            <a:gd name="adj" fmla="val 140840"/>
          </a:avLst>
        </a:prstGeom>
        <a:solidFill>
          <a:schemeClr val="accent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57B2D-A147-41D9-A958-5BAB9C3C0FC3}">
      <dsp:nvSpPr>
        <dsp:cNvPr id="0" name=""/>
        <dsp:cNvSpPr/>
      </dsp:nvSpPr>
      <dsp:spPr>
        <a:xfrm>
          <a:off x="-9" y="1330599"/>
          <a:ext cx="7696219" cy="2009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5,590 people responded to the call to participate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36.1% overall response rate</a:t>
          </a:r>
          <a:endParaRPr lang="en-US" sz="3200" kern="1200" dirty="0"/>
        </a:p>
      </dsp:txBody>
      <dsp:txXfrm>
        <a:off x="-9" y="1330599"/>
        <a:ext cx="7696219" cy="2009445"/>
      </dsp:txXfrm>
    </dsp:sp>
    <dsp:sp modelId="{8A2860CA-EA00-42BA-89A2-AF17047047E8}">
      <dsp:nvSpPr>
        <dsp:cNvPr id="0" name=""/>
        <dsp:cNvSpPr/>
      </dsp:nvSpPr>
      <dsp:spPr>
        <a:xfrm>
          <a:off x="-9" y="334004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E6C46-ED59-4B2C-9862-7A2335D2F1F1}">
      <dsp:nvSpPr>
        <dsp:cNvPr id="0" name=""/>
        <dsp:cNvSpPr/>
      </dsp:nvSpPr>
      <dsp:spPr>
        <a:xfrm>
          <a:off x="976453" y="334004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5B5CD-399C-40CC-8E09-C5EC4F708758}">
      <dsp:nvSpPr>
        <dsp:cNvPr id="0" name=""/>
        <dsp:cNvSpPr/>
      </dsp:nvSpPr>
      <dsp:spPr>
        <a:xfrm>
          <a:off x="1952916" y="334004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43540-13E6-48F5-A8C3-EB8C40E71157}">
      <dsp:nvSpPr>
        <dsp:cNvPr id="0" name=""/>
        <dsp:cNvSpPr/>
      </dsp:nvSpPr>
      <dsp:spPr>
        <a:xfrm>
          <a:off x="2929379" y="334004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0E94A-1271-41B6-8D74-E71F4CBC5C0D}">
      <dsp:nvSpPr>
        <dsp:cNvPr id="0" name=""/>
        <dsp:cNvSpPr/>
      </dsp:nvSpPr>
      <dsp:spPr>
        <a:xfrm>
          <a:off x="3905842" y="334004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F7E3E-25B6-4C17-9C5B-1AB2910F78F5}">
      <dsp:nvSpPr>
        <dsp:cNvPr id="0" name=""/>
        <dsp:cNvSpPr/>
      </dsp:nvSpPr>
      <dsp:spPr>
        <a:xfrm>
          <a:off x="4882304" y="334004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325C1-C58F-46F3-8395-08F758ADEFE6}">
      <dsp:nvSpPr>
        <dsp:cNvPr id="0" name=""/>
        <dsp:cNvSpPr/>
      </dsp:nvSpPr>
      <dsp:spPr>
        <a:xfrm>
          <a:off x="5858767" y="3340045"/>
          <a:ext cx="922642" cy="15377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EB680-C20D-4A54-B81B-5DA198D4497B}">
      <dsp:nvSpPr>
        <dsp:cNvPr id="0" name=""/>
        <dsp:cNvSpPr/>
      </dsp:nvSpPr>
      <dsp:spPr>
        <a:xfrm rot="5400000">
          <a:off x="-176412" y="179308"/>
          <a:ext cx="1176080" cy="823256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36%</a:t>
          </a:r>
          <a:endParaRPr lang="en-US" sz="2800" b="1" kern="1200" dirty="0"/>
        </a:p>
      </dsp:txBody>
      <dsp:txXfrm rot="-5400000">
        <a:off x="0" y="414524"/>
        <a:ext cx="823256" cy="352824"/>
      </dsp:txXfrm>
    </dsp:sp>
    <dsp:sp modelId="{2540CD82-6B26-48AD-9A75-C42947456E4E}">
      <dsp:nvSpPr>
        <dsp:cNvPr id="0" name=""/>
        <dsp:cNvSpPr/>
      </dsp:nvSpPr>
      <dsp:spPr>
        <a:xfrm rot="5400000">
          <a:off x="4067801" y="-3241648"/>
          <a:ext cx="764854" cy="7253943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Faculty (</a:t>
          </a:r>
          <a:r>
            <a:rPr lang="en-US" sz="3200" i="1" kern="1200" dirty="0" smtClean="0"/>
            <a:t>n</a:t>
          </a:r>
          <a:r>
            <a:rPr lang="en-US" sz="3200" kern="1200" dirty="0" smtClean="0"/>
            <a:t> = 2,037)</a:t>
          </a:r>
          <a:endParaRPr lang="en-US" sz="3200" kern="1200" dirty="0"/>
        </a:p>
      </dsp:txBody>
      <dsp:txXfrm rot="-5400000">
        <a:off x="823257" y="40233"/>
        <a:ext cx="7216606" cy="690180"/>
      </dsp:txXfrm>
    </dsp:sp>
    <dsp:sp modelId="{5E9EA2E5-C120-4C98-B1AB-4792CBBF5F1C}">
      <dsp:nvSpPr>
        <dsp:cNvPr id="0" name=""/>
        <dsp:cNvSpPr/>
      </dsp:nvSpPr>
      <dsp:spPr>
        <a:xfrm rot="5400000">
          <a:off x="-176412" y="1207750"/>
          <a:ext cx="1176080" cy="823256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37%</a:t>
          </a:r>
          <a:endParaRPr lang="en-US" sz="2800" b="1" kern="1200" dirty="0"/>
        </a:p>
      </dsp:txBody>
      <dsp:txXfrm rot="-5400000">
        <a:off x="0" y="1442966"/>
        <a:ext cx="823256" cy="352824"/>
      </dsp:txXfrm>
    </dsp:sp>
    <dsp:sp modelId="{3560F983-6248-403E-873A-26AA73AD5787}">
      <dsp:nvSpPr>
        <dsp:cNvPr id="0" name=""/>
        <dsp:cNvSpPr/>
      </dsp:nvSpPr>
      <dsp:spPr>
        <a:xfrm rot="5400000">
          <a:off x="4068002" y="-2213407"/>
          <a:ext cx="764452" cy="7253943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Staff (</a:t>
          </a:r>
          <a:r>
            <a:rPr lang="en-US" sz="3200" i="1" kern="1200" dirty="0" smtClean="0"/>
            <a:t>n</a:t>
          </a:r>
          <a:r>
            <a:rPr lang="en-US" sz="3200" kern="1200" dirty="0" smtClean="0"/>
            <a:t> = 3,277)</a:t>
          </a:r>
          <a:endParaRPr lang="en-US" sz="3200" kern="1200" dirty="0"/>
        </a:p>
      </dsp:txBody>
      <dsp:txXfrm rot="-5400000">
        <a:off x="823257" y="1068655"/>
        <a:ext cx="7216626" cy="689818"/>
      </dsp:txXfrm>
    </dsp:sp>
    <dsp:sp modelId="{FD6AB386-C6C8-4F8B-91EB-7664509AAE28}">
      <dsp:nvSpPr>
        <dsp:cNvPr id="0" name=""/>
        <dsp:cNvSpPr/>
      </dsp:nvSpPr>
      <dsp:spPr>
        <a:xfrm rot="5400000">
          <a:off x="-176412" y="2236192"/>
          <a:ext cx="1176080" cy="823256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19%</a:t>
          </a:r>
          <a:endParaRPr lang="en-US" sz="2800" b="1" kern="1200" dirty="0"/>
        </a:p>
      </dsp:txBody>
      <dsp:txXfrm rot="-5400000">
        <a:off x="0" y="2471408"/>
        <a:ext cx="823256" cy="352824"/>
      </dsp:txXfrm>
    </dsp:sp>
    <dsp:sp modelId="{5A01A119-ECA1-447C-938D-C4C38D4DF7A1}">
      <dsp:nvSpPr>
        <dsp:cNvPr id="0" name=""/>
        <dsp:cNvSpPr/>
      </dsp:nvSpPr>
      <dsp:spPr>
        <a:xfrm rot="5400000">
          <a:off x="4068002" y="-1184964"/>
          <a:ext cx="764452" cy="7253943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Postdoctoral Associate (</a:t>
          </a:r>
          <a:r>
            <a:rPr lang="en-US" sz="3200" i="1" kern="1200" dirty="0" smtClean="0"/>
            <a:t>n</a:t>
          </a:r>
          <a:r>
            <a:rPr lang="en-US" sz="3200" kern="1200" dirty="0" smtClean="0"/>
            <a:t> = 117)</a:t>
          </a:r>
          <a:endParaRPr lang="en-US" sz="3200" kern="1200" dirty="0"/>
        </a:p>
      </dsp:txBody>
      <dsp:txXfrm rot="-5400000">
        <a:off x="823257" y="2097098"/>
        <a:ext cx="7216626" cy="689818"/>
      </dsp:txXfrm>
    </dsp:sp>
    <dsp:sp modelId="{67BF39B9-BFED-4328-AEC0-B20E293EDAD3}">
      <dsp:nvSpPr>
        <dsp:cNvPr id="0" name=""/>
        <dsp:cNvSpPr/>
      </dsp:nvSpPr>
      <dsp:spPr>
        <a:xfrm rot="5400000">
          <a:off x="-176412" y="3264635"/>
          <a:ext cx="1176080" cy="823256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40%</a:t>
          </a:r>
          <a:endParaRPr lang="en-US" sz="2800" b="1" kern="1200" dirty="0"/>
        </a:p>
      </dsp:txBody>
      <dsp:txXfrm rot="-5400000">
        <a:off x="0" y="3499851"/>
        <a:ext cx="823256" cy="352824"/>
      </dsp:txXfrm>
    </dsp:sp>
    <dsp:sp modelId="{133F7CF5-0502-4237-A19E-19CD6117D289}">
      <dsp:nvSpPr>
        <dsp:cNvPr id="0" name=""/>
        <dsp:cNvSpPr/>
      </dsp:nvSpPr>
      <dsp:spPr>
        <a:xfrm rot="5400000">
          <a:off x="4068002" y="-156522"/>
          <a:ext cx="764452" cy="7253943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University Athletic Association (</a:t>
          </a:r>
          <a:r>
            <a:rPr lang="en-US" sz="3100" i="1" kern="1200" dirty="0" smtClean="0"/>
            <a:t>n</a:t>
          </a:r>
          <a:r>
            <a:rPr lang="en-US" sz="3100" kern="1200" dirty="0" smtClean="0"/>
            <a:t> = 159)</a:t>
          </a:r>
          <a:endParaRPr lang="en-US" sz="3100" kern="1200" dirty="0"/>
        </a:p>
      </dsp:txBody>
      <dsp:txXfrm rot="-5400000">
        <a:off x="823257" y="3125540"/>
        <a:ext cx="7216626" cy="689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B5D2-B7FD-463D-8360-64928493DABB}">
      <dsp:nvSpPr>
        <dsp:cNvPr id="0" name=""/>
        <dsp:cNvSpPr/>
      </dsp:nvSpPr>
      <dsp:spPr>
        <a:xfrm>
          <a:off x="883" y="7804"/>
          <a:ext cx="3446301" cy="206778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bg1"/>
              </a:solidFill>
            </a:rPr>
            <a:t>Overall Campus (73%)</a:t>
          </a:r>
          <a:endParaRPr lang="en-US" sz="3400" kern="1200" dirty="0"/>
        </a:p>
      </dsp:txBody>
      <dsp:txXfrm>
        <a:off x="883" y="7804"/>
        <a:ext cx="3446301" cy="2067780"/>
      </dsp:txXfrm>
    </dsp:sp>
    <dsp:sp modelId="{E0114455-E420-456F-AF41-83F2D71D296F}">
      <dsp:nvSpPr>
        <dsp:cNvPr id="0" name=""/>
        <dsp:cNvSpPr/>
      </dsp:nvSpPr>
      <dsp:spPr>
        <a:xfrm>
          <a:off x="3792698" y="0"/>
          <a:ext cx="3446301" cy="2067780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bg1"/>
              </a:solidFill>
            </a:rPr>
            <a:t>Department or Work Unit (70%)</a:t>
          </a:r>
          <a:endParaRPr lang="en-US" sz="3400" kern="1200" dirty="0"/>
        </a:p>
      </dsp:txBody>
      <dsp:txXfrm>
        <a:off x="3792698" y="0"/>
        <a:ext cx="3446301" cy="2067780"/>
      </dsp:txXfrm>
    </dsp:sp>
    <dsp:sp modelId="{B42D4CDA-ACD0-476C-9C5C-C8892762495C}">
      <dsp:nvSpPr>
        <dsp:cNvPr id="0" name=""/>
        <dsp:cNvSpPr/>
      </dsp:nvSpPr>
      <dsp:spPr>
        <a:xfrm>
          <a:off x="1896349" y="2420215"/>
          <a:ext cx="3446301" cy="2067780"/>
        </a:xfrm>
        <a:prstGeom prst="rect">
          <a:avLst/>
        </a:prstGeom>
        <a:solidFill>
          <a:srgbClr val="C94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bg1"/>
              </a:solidFill>
            </a:rPr>
            <a:t>Classroom or learning environment (faculty)  (85%) </a:t>
          </a:r>
          <a:endParaRPr lang="en-US" sz="3400" kern="1200" dirty="0"/>
        </a:p>
      </dsp:txBody>
      <dsp:txXfrm>
        <a:off x="1896349" y="2420215"/>
        <a:ext cx="3446301" cy="2067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23F2D-4BAC-4D3D-8EA6-E545833A5623}">
      <dsp:nvSpPr>
        <dsp:cNvPr id="0" name=""/>
        <dsp:cNvSpPr/>
      </dsp:nvSpPr>
      <dsp:spPr>
        <a:xfrm rot="5400000">
          <a:off x="3487787" y="-543093"/>
          <a:ext cx="3071505" cy="49255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/>
            <a:t>1,325 respondents indicated that they had personally experienced exclusionary (e.g., shunned, ignored), intimidating, offensive and/or hostile conduct at University of Florida in the past year</a:t>
          </a:r>
          <a:endParaRPr lang="en-US" sz="2700" kern="1200" dirty="0"/>
        </a:p>
      </dsp:txBody>
      <dsp:txXfrm rot="-5400000">
        <a:off x="2560756" y="533877"/>
        <a:ext cx="4775629" cy="2771627"/>
      </dsp:txXfrm>
    </dsp:sp>
    <dsp:sp modelId="{8A68B9A7-D163-4EBB-BD39-3950C9838F68}">
      <dsp:nvSpPr>
        <dsp:cNvPr id="0" name=""/>
        <dsp:cNvSpPr/>
      </dsp:nvSpPr>
      <dsp:spPr>
        <a:xfrm>
          <a:off x="209875" y="596985"/>
          <a:ext cx="2350881" cy="26454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24% </a:t>
          </a:r>
        </a:p>
      </dsp:txBody>
      <dsp:txXfrm>
        <a:off x="324636" y="711746"/>
        <a:ext cx="2121359" cy="2415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25F-8257-46AE-BE6D-55CF5871758D}">
      <dsp:nvSpPr>
        <dsp:cNvPr id="0" name=""/>
        <dsp:cNvSpPr/>
      </dsp:nvSpPr>
      <dsp:spPr>
        <a:xfrm>
          <a:off x="0" y="0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ED5B-4A7D-4549-8723-93CA9EBBBB29}">
      <dsp:nvSpPr>
        <dsp:cNvPr id="0" name=""/>
        <dsp:cNvSpPr/>
      </dsp:nvSpPr>
      <dsp:spPr>
        <a:xfrm>
          <a:off x="0" y="0"/>
          <a:ext cx="7924800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0" kern="1200" dirty="0" smtClean="0"/>
            <a:t>Supervisor/Administrator incivility</a:t>
          </a:r>
        </a:p>
      </dsp:txBody>
      <dsp:txXfrm>
        <a:off x="0" y="0"/>
        <a:ext cx="7924800" cy="182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32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6" tIns="45443" rIns="90886" bIns="4544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568" y="0"/>
            <a:ext cx="3022320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6" tIns="45443" rIns="90886" bIns="454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355"/>
            <a:ext cx="3022321" cy="46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6" tIns="45443" rIns="90886" bIns="4544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568" y="8773355"/>
            <a:ext cx="3022320" cy="46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6" tIns="45443" rIns="90886" bIns="454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0BA7C2BD-7919-4E9E-92EB-19BB506CE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91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402" cy="45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6" tIns="45443" rIns="90886" bIns="4544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2487" y="0"/>
            <a:ext cx="3031401" cy="45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6" tIns="45443" rIns="90886" bIns="454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81038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573" y="4390496"/>
            <a:ext cx="5154744" cy="41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6" tIns="45443" rIns="90886" bIns="45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2519"/>
            <a:ext cx="3031402" cy="4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6" tIns="45443" rIns="90886" bIns="4544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2487" y="8782519"/>
            <a:ext cx="3031401" cy="4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6" tIns="45443" rIns="90886" bIns="454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2EF680D4-71C6-49E5-8050-A7EB75BAF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9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0</a:t>
            </a:r>
          </a:p>
          <a:p>
            <a:endParaRPr lang="en-US" dirty="0" smtClean="0"/>
          </a:p>
          <a:p>
            <a:r>
              <a:rPr lang="en-US" dirty="0" smtClean="0"/>
              <a:t>Pre-workshop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E51B-1D01-4283-BDB2-B77E3019054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7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E77740-7A09-438F-BF2D-43FFA51FC60E}" type="slidenum">
              <a:rPr lang="en-US" altLang="en-US" sz="1100"/>
              <a:pPr/>
              <a:t>10</a:t>
            </a:fld>
            <a:endParaRPr lang="en-US" altLang="en-US" sz="11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06EEAD-DE84-4047-B940-145EABAD3F29}" type="slidenum">
              <a:rPr lang="en-US" altLang="en-US" sz="1100"/>
              <a:pPr/>
              <a:t>11</a:t>
            </a:fld>
            <a:endParaRPr lang="en-US" altLang="en-US" sz="11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5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4DDB6F-7B6A-49CF-A1CA-D7567878F84A}" type="slidenum">
              <a:rPr lang="en-US" altLang="en-US" sz="1100"/>
              <a:pPr/>
              <a:t>12</a:t>
            </a:fld>
            <a:endParaRPr lang="en-US" altLang="en-US" sz="11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0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D6E751-9724-4D2D-94DB-542099C562D8}" type="slidenum">
              <a:rPr lang="en-US" altLang="en-US" sz="1100"/>
              <a:pPr/>
              <a:t>13</a:t>
            </a:fld>
            <a:endParaRPr lang="en-US" altLang="en-US" sz="11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7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048AE4-297C-4EC9-B3F8-32F549E22D10}" type="slidenum">
              <a:rPr lang="en-US" altLang="en-US" sz="1100"/>
              <a:pPr/>
              <a:t>14</a:t>
            </a:fld>
            <a:endParaRPr lang="en-US" altLang="en-US" sz="11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07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A1985D-9403-4236-A60C-6464F6AF82CB}" type="slidenum">
              <a:rPr lang="en-US" altLang="en-US" sz="1100"/>
              <a:pPr/>
              <a:t>15</a:t>
            </a:fld>
            <a:endParaRPr lang="en-US" altLang="en-US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17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66D4F1-42D0-44CC-B5E1-04B063EE181E}" type="slidenum">
              <a:rPr lang="en-US" altLang="en-US" sz="1100"/>
              <a:pPr/>
              <a:t>16</a:t>
            </a:fld>
            <a:endParaRPr lang="en-US" altLang="en-US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30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4DA720-97F9-4CB9-9A15-02E01857899F}" type="slidenum">
              <a:rPr lang="en-US" altLang="en-US" sz="1100"/>
              <a:pPr/>
              <a:t>17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912454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CC2E13-E8BE-4678-A2BA-9C120B797DA4}" type="slidenum">
              <a:rPr lang="en-US" altLang="en-US" sz="1100"/>
              <a:pPr/>
              <a:t>18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773610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09B1B3-F0EE-4C35-95A5-71FF79D95A44}" type="slidenum">
              <a:rPr lang="en-US" altLang="en-US" sz="1100"/>
              <a:pPr/>
              <a:t>19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58357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680D4-71C6-49E5-8050-A7EB75BAF3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23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048EEF-D9A3-4CDC-87D0-4859DB99E8BB}" type="slidenum">
              <a:rPr lang="en-US" altLang="en-US" sz="1100"/>
              <a:pPr/>
              <a:t>20</a:t>
            </a:fld>
            <a:endParaRPr lang="en-US" altLang="en-US" sz="11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75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F6AB56-7766-4E7B-9A77-C653853EA790}" type="slidenum">
              <a:rPr lang="en-US" altLang="en-US" sz="1100"/>
              <a:pPr/>
              <a:t>21</a:t>
            </a:fld>
            <a:endParaRPr lang="en-US" altLang="en-US" sz="11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22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6755C3-B7C0-428B-A339-6B15FA4D6180}" type="slidenum">
              <a:rPr lang="en-US" altLang="en-US" sz="1100"/>
              <a:pPr/>
              <a:t>22</a:t>
            </a:fld>
            <a:endParaRPr lang="en-US" altLang="en-US" sz="11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63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2A54FE-16E1-43B2-820C-3050A181567F}" type="slidenum">
              <a:rPr lang="en-US" altLang="en-US" sz="1100"/>
              <a:pPr/>
              <a:t>23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689742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B66F3C-94A2-4372-94F7-FBA75A7E5E7D}" type="slidenum">
              <a:rPr lang="en-US" altLang="en-US" sz="1100"/>
              <a:pPr/>
              <a:t>24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867295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81E6F6-150B-495B-BDC0-8BC85CF40A7F}" type="slidenum">
              <a:rPr lang="en-US" altLang="en-US" sz="1100"/>
              <a:pPr/>
              <a:t>27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4258974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837D43-3448-4D41-BD10-BA76E5A090B2}" type="slidenum">
              <a:rPr lang="en-US" altLang="en-US" sz="1100"/>
              <a:pPr/>
              <a:t>28</a:t>
            </a:fld>
            <a:endParaRPr lang="en-US" altLang="en-US" sz="11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78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222BBC-37CC-426E-AC26-4C9DCB3C08FB}" type="slidenum">
              <a:rPr lang="en-US" altLang="en-US" sz="1100"/>
              <a:pPr/>
              <a:t>29</a:t>
            </a:fld>
            <a:endParaRPr lang="en-US" altLang="en-US" sz="11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31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36BE28-5C39-4C03-9017-E7E9E0461DEA}" type="slidenum">
              <a:rPr lang="en-US" altLang="en-US" sz="1100"/>
              <a:pPr/>
              <a:t>30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697967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83E765-793C-4048-AFFE-672C1D12574F}" type="slidenum">
              <a:rPr lang="en-US" altLang="en-US" sz="1100"/>
              <a:pPr/>
              <a:t>31</a:t>
            </a:fld>
            <a:endParaRPr lang="en-US" altLang="en-US" sz="11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3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680D4-71C6-49E5-8050-A7EB75BAF3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51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33F359-C487-49DB-A64C-716BDD2DBFC6}" type="slidenum">
              <a:rPr lang="en-US" altLang="en-US" sz="1100"/>
              <a:pPr/>
              <a:t>32</a:t>
            </a:fld>
            <a:endParaRPr lang="en-US" altLang="en-US" sz="11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80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889FE4-B0E9-45BA-A30E-F8CF866BBF6C}" type="slidenum">
              <a:rPr lang="en-US" altLang="en-US" sz="1100"/>
              <a:pPr/>
              <a:t>33</a:t>
            </a:fld>
            <a:endParaRPr lang="en-US" altLang="en-US" sz="11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13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BA1E44-7AC2-4068-8799-5D6B808C158C}" type="slidenum">
              <a:rPr lang="en-US" altLang="en-US" sz="1100"/>
              <a:pPr/>
              <a:t>34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093685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426F54-1CCE-42B9-A5DF-0EA110D102FA}" type="slidenum">
              <a:rPr lang="en-US" altLang="en-US" sz="1100"/>
              <a:pPr/>
              <a:t>35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358889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8215A1-6E99-44A6-93F9-AF2191FA064B}" type="slidenum">
              <a:rPr lang="en-US" altLang="en-US" sz="1100"/>
              <a:pPr/>
              <a:t>38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374505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8215A1-6E99-44A6-93F9-AF2191FA064B}" type="slidenum">
              <a:rPr lang="en-US" altLang="en-US" sz="1100"/>
              <a:pPr/>
              <a:t>41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4928140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8215A1-6E99-44A6-93F9-AF2191FA064B}" type="slidenum">
              <a:rPr lang="en-US" altLang="en-US" sz="1100"/>
              <a:pPr/>
              <a:t>42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576372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8215A1-6E99-44A6-93F9-AF2191FA064B}" type="slidenum">
              <a:rPr lang="en-US" altLang="en-US" sz="1100"/>
              <a:pPr/>
              <a:t>45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8241355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D544DC-7645-4C73-98C5-7BEBB37458AE}" type="slidenum">
              <a:rPr lang="en-US" altLang="en-US" sz="1100"/>
              <a:pPr/>
              <a:t>46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811207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EF2E07-848F-454C-B62A-9736F7AB590D}" type="slidenum">
              <a:rPr lang="en-US" altLang="en-US" sz="1100"/>
              <a:pPr/>
              <a:t>47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9574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FD1BF2-1F83-4FC1-94CE-540E137DC29B}" type="slidenum">
              <a:rPr lang="en-US" altLang="en-US" sz="1100"/>
              <a:pPr/>
              <a:t>4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4240597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EF2E07-848F-454C-B62A-9736F7AB590D}" type="slidenum">
              <a:rPr lang="en-US" altLang="en-US" sz="1100"/>
              <a:pPr/>
              <a:t>48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886627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3AD278-DDD5-4564-BA5D-84FEF56D71E9}" type="slidenum">
              <a:rPr lang="en-US" altLang="en-US" sz="1100"/>
              <a:pPr/>
              <a:t>49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1257589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CFC3BB-14B6-438D-9C2E-4C228E8F9414}" type="slidenum">
              <a:rPr lang="en-US" altLang="en-US" sz="1100"/>
              <a:pPr/>
              <a:t>50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480984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6267A1-CFC1-48BA-B4E8-0DB871C59973}" type="slidenum">
              <a:rPr lang="en-US" altLang="en-US" sz="1100"/>
              <a:pPr/>
              <a:t>51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7833745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44DE45-84C1-4B37-9EC1-2D22A070EE72}" type="slidenum">
              <a:rPr lang="en-US" altLang="en-US" sz="1100"/>
              <a:pPr/>
              <a:t>52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32955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7FA0CF-2309-41C0-9FB5-0A1D346E2322}" type="slidenum">
              <a:rPr lang="en-US" altLang="en-US" sz="1100">
                <a:solidFill>
                  <a:prstClr val="black"/>
                </a:solidFill>
              </a:rPr>
              <a:pPr/>
              <a:t>5</a:t>
            </a:fld>
            <a:endParaRPr lang="en-US" altLang="en-US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7E226C-9879-4059-85A3-5D32F1175FF0}" type="slidenum">
              <a:rPr lang="en-US" altLang="en-US" sz="1100"/>
              <a:pPr/>
              <a:t>6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60923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5F1BC6-E5E5-4E1F-88E9-90B0B1E08A47}" type="slidenum">
              <a:rPr lang="en-US" altLang="en-US" sz="1100"/>
              <a:pPr/>
              <a:t>7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06761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3713BB-48D7-4D22-B94E-3608ED42234F}" type="slidenum">
              <a:rPr lang="en-US" altLang="en-US" sz="1100"/>
              <a:pPr/>
              <a:t>8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59073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1895" indent="-27380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5223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3312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401" indent="-219045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490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579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5668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3757" indent="-21904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4FA4F4-D40F-49E4-B203-B9B719C5E49D}" type="slidenum">
              <a:rPr lang="en-US" altLang="en-US" sz="1100"/>
              <a:pPr/>
              <a:t>9</a:t>
            </a:fld>
            <a:endParaRPr lang="en-US" altLang="en-US" sz="11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8038" cy="34639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4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271466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467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BBB8-6E0D-4691-AC2C-B78EFB9B3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8AC59-3F87-45CD-A9EC-F3401CA16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2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59BF4-5F9A-4A28-80A9-04E566FAC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3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8F-D6A2-4B4F-BB87-778FE2C2A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9625" y="2214563"/>
            <a:ext cx="7958138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D602-4675-4F3E-89CC-0D82F50C1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9625" y="2214563"/>
            <a:ext cx="7958138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CD25-4D76-47E8-9225-593E7B3C8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862A-E1CE-49DE-9BFD-E207BF2E6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9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FF0A5-4E5B-45BA-BB84-FB7BEF30C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4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82B3-8B95-4224-8113-2E0E90598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5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2466-B182-4208-8F50-CC4FE2C5A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6112-3148-4E49-9978-E92222CB7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1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4302-AE28-493E-AC86-E08EB91A6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4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E384F-35EA-4486-9BBD-FE7CCB5E0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4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6A8E9-20B1-4E97-B34C-8E24DF788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8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4E2B-D7B7-4589-ADE5-474A21887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4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48A0-6FD6-48BD-92F8-AB3A99E73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2051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2052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Line 2053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2054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2055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2056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2057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2058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2059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2060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Line 2061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Line 2062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Line 2063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Line 2064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2065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2066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2067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2068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2069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2070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2071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Line 2072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2073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2074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Line 2075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2076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2077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2078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2079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2080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2081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2082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2083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2084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2085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2086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2087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2088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2089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2090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2091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2092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2093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2094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2095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2096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2097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2098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2099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Line 2100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Line 2101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Line 2102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Line 2103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Line 2104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Line 2105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Line 2106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Line 2107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Line 2108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Line 2109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Line 2110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2111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2112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2113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2114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2115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2116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2117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2118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2119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2120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2121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2122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2123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2124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2125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2126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2127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2128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2129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2130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Line 2131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Line 2132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Line 2133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Line 2134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Line 2135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2136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2137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Line 2138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Line 2139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Line 2140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Line 2141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Line 2142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Line 2143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2144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2145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2146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2147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2148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2149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2150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2151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2152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153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54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21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0444" name="Rectangle 21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445" name="Rectangle 21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446" name="Rectangle 2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18C71D6F-15D1-4F30-B60C-E5751A318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159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armstrong.edu/site/spotlight/spotlight_welcome_class_of_2019" TargetMode="Externa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PKqjMzky8cCFQFVPgodQo8LFA&amp;url=http://www.naace.co.uk/1717&amp;ei=CFXgVfKGJ4Gq-QHCnq6gAQ&amp;psig=AFQjCNHP_iSgsXvycypKfWd_vntQudgu0Q&amp;ust=144085157717955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hyperlink" Target="http://admissions.pages.tcnj.edu/files/2010/11/blockquotecampus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diagramData" Target="../diagrams/data25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17" Type="http://schemas.microsoft.com/office/2007/relationships/diagramDrawing" Target="../diagrams/drawing25.xml"/><Relationship Id="rId2" Type="http://schemas.openxmlformats.org/officeDocument/2006/relationships/notesSlide" Target="../notesSlides/notesSlide34.xml"/><Relationship Id="rId16" Type="http://schemas.openxmlformats.org/officeDocument/2006/relationships/diagramColors" Target="../diagrams/colors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Relationship Id="rId14" Type="http://schemas.openxmlformats.org/officeDocument/2006/relationships/diagramLayout" Target="../diagrams/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diagramData" Target="../diagrams/data30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17" Type="http://schemas.microsoft.com/office/2007/relationships/diagramDrawing" Target="../diagrams/drawing30.xml"/><Relationship Id="rId2" Type="http://schemas.openxmlformats.org/officeDocument/2006/relationships/notesSlide" Target="../notesSlides/notesSlide35.xml"/><Relationship Id="rId16" Type="http://schemas.openxmlformats.org/officeDocument/2006/relationships/diagramColors" Target="../diagrams/colors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5" Type="http://schemas.openxmlformats.org/officeDocument/2006/relationships/diagramQuickStyle" Target="../diagrams/quickStyle30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Relationship Id="rId14" Type="http://schemas.openxmlformats.org/officeDocument/2006/relationships/diagramLayout" Target="../diagrams/layout3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13" Type="http://schemas.openxmlformats.org/officeDocument/2006/relationships/diagramData" Target="../diagrams/data37.xml"/><Relationship Id="rId18" Type="http://schemas.openxmlformats.org/officeDocument/2006/relationships/diagramData" Target="../diagrams/data38.xml"/><Relationship Id="rId3" Type="http://schemas.openxmlformats.org/officeDocument/2006/relationships/diagramData" Target="../diagrams/data35.xml"/><Relationship Id="rId21" Type="http://schemas.openxmlformats.org/officeDocument/2006/relationships/diagramColors" Target="../diagrams/colors38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17" Type="http://schemas.microsoft.com/office/2007/relationships/diagramDrawing" Target="../diagrams/drawing37.xml"/><Relationship Id="rId2" Type="http://schemas.openxmlformats.org/officeDocument/2006/relationships/notesSlide" Target="../notesSlides/notesSlide37.xml"/><Relationship Id="rId16" Type="http://schemas.openxmlformats.org/officeDocument/2006/relationships/diagramColors" Target="../diagrams/colors37.xml"/><Relationship Id="rId20" Type="http://schemas.openxmlformats.org/officeDocument/2006/relationships/diagramQuickStyle" Target="../diagrams/quickStyle3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6.xml"/><Relationship Id="rId19" Type="http://schemas.openxmlformats.org/officeDocument/2006/relationships/diagramLayout" Target="../diagrams/layout38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Relationship Id="rId14" Type="http://schemas.openxmlformats.org/officeDocument/2006/relationships/diagramLayout" Target="../diagrams/layout37.xml"/><Relationship Id="rId22" Type="http://schemas.microsoft.com/office/2007/relationships/diagramDrawing" Target="../diagrams/drawing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F938-8C25-4955-AE5F-3360D8EF73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66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7974" y="3177915"/>
            <a:ext cx="2923082" cy="61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4301" y="3177915"/>
            <a:ext cx="734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Voice.  Your UF.  Your Ideas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70" y="-33702"/>
            <a:ext cx="1109271" cy="69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dirty="0" smtClean="0"/>
              <a:t>Response Rates by Position</a:t>
            </a: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6792EC-BCEB-43F5-8B29-A08D954D63EC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9378461"/>
              </p:ext>
            </p:extLst>
          </p:nvPr>
        </p:nvGraphicFramePr>
        <p:xfrm>
          <a:off x="838200" y="2286000"/>
          <a:ext cx="8077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Respondents’ Racial/Ethnic Identity (%) (Unduplicated Total)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4D9036-D5F3-4ACE-92F7-6F077621DA90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76052121"/>
              </p:ext>
            </p:extLst>
          </p:nvPr>
        </p:nvGraphicFramePr>
        <p:xfrm>
          <a:off x="763587" y="2133600"/>
          <a:ext cx="83804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2" name="Chart" r:id="rId4" imgW="8762946" imgH="4743463" progId="Excel.Chart.8">
                  <p:embed/>
                </p:oleObj>
              </mc:Choice>
              <mc:Fallback>
                <p:oleObj name="Chart" r:id="rId4" imgW="8762946" imgH="4743463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" y="2133600"/>
                        <a:ext cx="838041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Respondents by Gender Identity and Position Status (%)</a:t>
            </a:r>
          </a:p>
        </p:txBody>
      </p:sp>
      <p:sp>
        <p:nvSpPr>
          <p:cNvPr id="563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335713"/>
            <a:ext cx="219392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1D2087-CF4A-4D9B-BA07-EDA4A9FD8DA3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457200" y="6521450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Note: Responses with </a:t>
            </a: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 &lt; 5 are not presented in the figure.</a:t>
            </a:r>
            <a:endParaRPr lang="en-US" altLang="en-US" sz="120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47440409"/>
              </p:ext>
            </p:extLst>
          </p:nvPr>
        </p:nvGraphicFramePr>
        <p:xfrm>
          <a:off x="889000" y="2244221"/>
          <a:ext cx="7975600" cy="441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Respondents by Sexual Identity and Position Status (</a:t>
            </a:r>
            <a:r>
              <a:rPr lang="en-US" altLang="en-US" sz="3600" i="1" smtClean="0"/>
              <a:t>n</a:t>
            </a:r>
            <a:r>
              <a:rPr lang="en-US" altLang="en-US" sz="3600" smtClean="0"/>
              <a:t>)</a:t>
            </a:r>
          </a:p>
        </p:txBody>
      </p:sp>
      <p:sp>
        <p:nvSpPr>
          <p:cNvPr id="583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181D44-64CB-42CB-9D9B-6F08BBD6B877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2041525" y="6061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457200" y="6521450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Note: Responses with </a:t>
            </a: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 &lt; 5 are not presented in the figure.</a:t>
            </a:r>
            <a:endParaRPr lang="en-US" altLang="en-US" sz="120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64355205"/>
              </p:ext>
            </p:extLst>
          </p:nvPr>
        </p:nvGraphicFramePr>
        <p:xfrm>
          <a:off x="774410" y="2184400"/>
          <a:ext cx="8052089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9</a:t>
            </a:r>
            <a:r>
              <a:rPr lang="en-US" altLang="en-US" sz="2600" dirty="0" smtClean="0"/>
              <a:t>% (</a:t>
            </a:r>
            <a:r>
              <a:rPr lang="en-US" altLang="en-US" sz="2600" i="1" dirty="0" smtClean="0"/>
              <a:t>n </a:t>
            </a:r>
            <a:r>
              <a:rPr lang="en-US" altLang="en-US" sz="2600" dirty="0" smtClean="0"/>
              <a:t>= 511) of Respondents Had Disabilities that Substantially Affected Learning, Working, or Living Activities </a:t>
            </a:r>
            <a:endParaRPr lang="en-US" altLang="en-US" sz="2600" baseline="30000" dirty="0" smtClean="0"/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73967A-EF53-41D6-8091-D1800FF0FC2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37527"/>
              </p:ext>
            </p:extLst>
          </p:nvPr>
        </p:nvGraphicFramePr>
        <p:xfrm>
          <a:off x="914400" y="2133600"/>
          <a:ext cx="7772400" cy="4343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Condition </a:t>
                      </a:r>
                      <a:endParaRPr lang="en-US" sz="2000" b="1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b="1" i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endParaRPr lang="en-US" sz="2000" b="1" i="1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2000" b="1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Chronic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diagnosis or medical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condition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Mental health/psychological condition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Learning disability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Physical/mobility condition that affects walking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Hearing impaired or deaf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disability/condition not listed here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Physical/mobility condition that does not affect walking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Visually impaired or blind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Speech/communication condition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5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Acquired/traumatic brain injury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5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Asperger’s/Autism spectrum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0469" name="Straight Connector 4"/>
          <p:cNvCxnSpPr>
            <a:cxnSpLocks noChangeShapeType="1"/>
          </p:cNvCxnSpPr>
          <p:nvPr/>
        </p:nvCxnSpPr>
        <p:spPr bwMode="auto">
          <a:xfrm>
            <a:off x="990600" y="2438400"/>
            <a:ext cx="7543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Respondents by</a:t>
            </a:r>
            <a:br>
              <a:rPr lang="en-US" altLang="en-US" sz="3600" smtClean="0"/>
            </a:br>
            <a:r>
              <a:rPr lang="en-US" altLang="en-US" sz="3600" smtClean="0"/>
              <a:t> Faith-Based Affiliation (%)</a:t>
            </a:r>
            <a:endParaRPr lang="en-US" altLang="en-US" sz="3600" baseline="30000" smtClean="0">
              <a:solidFill>
                <a:srgbClr val="FF0000"/>
              </a:solidFill>
            </a:endParaRPr>
          </a:p>
        </p:txBody>
      </p:sp>
      <p:sp>
        <p:nvSpPr>
          <p:cNvPr id="624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34B0E7-137E-49C2-8684-56EA4F054B15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18729712"/>
              </p:ext>
            </p:extLst>
          </p:nvPr>
        </p:nvGraphicFramePr>
        <p:xfrm>
          <a:off x="216273" y="2057400"/>
          <a:ext cx="8699127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3" name="Chart" r:id="rId4" imgW="8343979" imgH="4514705" progId="Excel.Chart.8">
                  <p:embed/>
                </p:oleObj>
              </mc:Choice>
              <mc:Fallback>
                <p:oleObj name="Chart" r:id="rId4" imgW="8343979" imgH="451470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73" y="2057400"/>
                        <a:ext cx="8699127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Citizenship Status</a:t>
            </a:r>
            <a:endParaRPr lang="en-US" altLang="en-US" sz="4000" baseline="30000" smtClean="0"/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CDFC6B-2CDC-465B-9499-3931CB5EB22C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02673"/>
              </p:ext>
            </p:extLst>
          </p:nvPr>
        </p:nvGraphicFramePr>
        <p:xfrm>
          <a:off x="914400" y="1905000"/>
          <a:ext cx="7924800" cy="4471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6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smtClean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smtClean="0">
                          <a:solidFill>
                            <a:schemeClr val="tx2"/>
                          </a:solidFill>
                          <a:effectLst/>
                        </a:rPr>
                        <a:t>Citizenship</a:t>
                      </a:r>
                      <a:endParaRPr lang="en-US" sz="2000" b="1" u="none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 </a:t>
                      </a:r>
                      <a:endParaRPr lang="en-US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none" dirty="0">
                          <a:solidFill>
                            <a:schemeClr val="tx2"/>
                          </a:solidFill>
                          <a:effectLst/>
                        </a:rPr>
                        <a:t>n</a:t>
                      </a:r>
                      <a:endParaRPr lang="en-US" sz="2000" b="1" i="1" u="none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tx2"/>
                          </a:solidFill>
                          <a:effectLst/>
                        </a:rPr>
                        <a:t>%</a:t>
                      </a:r>
                      <a:endParaRPr lang="en-US" sz="2000" b="1" u="none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U.S. citizen, birth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4,754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84.4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U.S. citizen, naturalized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Permanent Resident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visa holder (such as J-1, H1-B, and U)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1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 legally documented status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Refugee status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1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Currently under a withholding of removal status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1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DACA (Deferred Action for Childhood Arrival)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1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DAPA (Deferred Action for Parental Accountability)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64556" name="Straight Connector 5"/>
          <p:cNvCxnSpPr>
            <a:cxnSpLocks noChangeShapeType="1"/>
          </p:cNvCxnSpPr>
          <p:nvPr/>
        </p:nvCxnSpPr>
        <p:spPr bwMode="auto">
          <a:xfrm>
            <a:off x="990600" y="2667000"/>
            <a:ext cx="777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Findings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0"/>
            <a:ext cx="6650038" cy="0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39637" rIns="125373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52400" y="152400"/>
            <a:ext cx="6650038" cy="0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39637" rIns="125373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04800" y="304800"/>
            <a:ext cx="6650038" cy="0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39637" rIns="125373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sp>
        <p:nvSpPr>
          <p:cNvPr id="972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18C3A1-83A3-43CC-8CEA-0F2F0AC7E57A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pic>
        <p:nvPicPr>
          <p:cNvPr id="97287" name="Picture 2" descr="http://diversity.pages.tcnj.edu/files/2014/02/collegeofnj1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0213" y="-2401888"/>
            <a:ext cx="8982075" cy="65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4" descr="http://diversity.pages.tcnj.edu/files/2014/02/collegeofnj1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17813" y="-2249488"/>
            <a:ext cx="8982075" cy="65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6" descr="http://diversity.pages.tcnj.edu/files/2014/02/collegeofnj7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0213" y="-2401888"/>
            <a:ext cx="9753600" cy="65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8" descr="http://diversity.pages.tcnj.edu/files/2014/02/collegeofnj7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17813" y="-2249488"/>
            <a:ext cx="9753600" cy="65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0" descr="http://diversity.pages.tcnj.edu/files/2014/02/collegeofnj7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65413" y="-2097088"/>
            <a:ext cx="9753600" cy="65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4" descr="http://armstrong.edu/images/lp_promos/clearpixel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968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6" descr="http://armstrong.edu/images/lp_promos/clearpixel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-444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54198"/>
            <a:ext cx="6498007" cy="2284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12800"/>
          </a:xfrm>
        </p:spPr>
        <p:txBody>
          <a:bodyPr/>
          <a:lstStyle/>
          <a:p>
            <a:r>
              <a:rPr lang="en-US" altLang="en-US" sz="4200" dirty="0" smtClean="0"/>
              <a:t>Comfort Levels with Climate</a:t>
            </a:r>
            <a:endParaRPr lang="en-US" altLang="en-US" sz="4200" dirty="0" smtClean="0">
              <a:solidFill>
                <a:srgbClr val="FF0000"/>
              </a:solidFill>
            </a:endParaRPr>
          </a:p>
        </p:txBody>
      </p:sp>
      <p:sp>
        <p:nvSpPr>
          <p:cNvPr id="993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89751D-FDB0-4494-9532-638D5C3D2432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569259"/>
              </p:ext>
            </p:extLst>
          </p:nvPr>
        </p:nvGraphicFramePr>
        <p:xfrm>
          <a:off x="990600" y="1676400"/>
          <a:ext cx="723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593012" cy="1012825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Challenges and Opportunities</a:t>
            </a:r>
          </a:p>
        </p:txBody>
      </p:sp>
      <p:sp>
        <p:nvSpPr>
          <p:cNvPr id="1095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F4397E-6792-4B22-A44B-5DCAF29411D6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109573" name="AutoShape 2" descr="Image result for challenges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pic>
        <p:nvPicPr>
          <p:cNvPr id="109574" name="Picture 4" descr="http://www.naace.co.uk/get.html?_Action=GetImage&amp;_Key=Data23594&amp;_Id=1717&amp;_Wizard=0&amp;_DontCache=132014377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67038"/>
            <a:ext cx="305117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36" y="2895600"/>
            <a:ext cx="3619899" cy="3028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378700" cy="1143000"/>
          </a:xfrm>
        </p:spPr>
        <p:txBody>
          <a:bodyPr/>
          <a:lstStyle/>
          <a:p>
            <a:r>
              <a:rPr lang="en-US" dirty="0" smtClean="0"/>
              <a:t>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2057400"/>
            <a:ext cx="8258175" cy="3881437"/>
          </a:xfrm>
        </p:spPr>
        <p:txBody>
          <a:bodyPr/>
          <a:lstStyle/>
          <a:p>
            <a:r>
              <a:rPr lang="en-US" sz="2800" dirty="0" smtClean="0"/>
              <a:t>Summarize the process</a:t>
            </a:r>
          </a:p>
          <a:p>
            <a:r>
              <a:rPr lang="en-US" sz="2800" dirty="0" smtClean="0"/>
              <a:t>Review key results related to faculty</a:t>
            </a:r>
          </a:p>
          <a:p>
            <a:r>
              <a:rPr lang="en-US" sz="2800" dirty="0" smtClean="0"/>
              <a:t>Discuss next steps</a:t>
            </a:r>
          </a:p>
          <a:p>
            <a:r>
              <a:rPr lang="en-US" sz="2800" dirty="0" smtClean="0"/>
              <a:t>Answer your questions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782B3-8B95-4224-8113-2E0E905987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1628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3366"/>
                </a:solidFill>
              </a:rPr>
              <a:t>Personal Experiences of Exclusionary, Intimidating, Offensive or Hostile Conduct</a:t>
            </a:r>
            <a:endParaRPr lang="en-US" altLang="en-US" sz="4800" smtClean="0"/>
          </a:p>
        </p:txBody>
      </p:sp>
      <p:sp>
        <p:nvSpPr>
          <p:cNvPr id="1116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667197-E8C5-4C7C-B27A-335A0C5CEF7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659610"/>
              </p:ext>
            </p:extLst>
          </p:nvPr>
        </p:nvGraphicFramePr>
        <p:xfrm>
          <a:off x="914400" y="2256618"/>
          <a:ext cx="7696200" cy="383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Personally Experienced Based on…(%)</a:t>
            </a:r>
          </a:p>
        </p:txBody>
      </p:sp>
      <p:graphicFrame>
        <p:nvGraphicFramePr>
          <p:cNvPr id="11366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2312988"/>
          <a:ext cx="7342187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3" name="Chart" r:id="rId4" imgW="7346317" imgH="4456562" progId="Excel.Chart.8">
                  <p:embed/>
                </p:oleObj>
              </mc:Choice>
              <mc:Fallback>
                <p:oleObj name="Chart" r:id="rId4" imgW="7346317" imgH="4456562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312988"/>
                        <a:ext cx="7342187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BDD878-BF7E-4E60-8A9A-161DC2A38253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113669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41757960"/>
              </p:ext>
            </p:extLst>
          </p:nvPr>
        </p:nvGraphicFramePr>
        <p:xfrm>
          <a:off x="762000" y="2057400"/>
          <a:ext cx="852805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4" name="Worksheet" r:id="rId6" imgW="8528087" imgH="3841662" progId="Excel.Sheet.8">
                  <p:embed/>
                </p:oleObj>
              </mc:Choice>
              <mc:Fallback>
                <p:oleObj name="Worksheet" r:id="rId6" imgW="8528087" imgH="3841662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8528050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Rectangle 1"/>
          <p:cNvSpPr>
            <a:spLocks noChangeArrowheads="1"/>
          </p:cNvSpPr>
          <p:nvPr/>
        </p:nvSpPr>
        <p:spPr bwMode="auto">
          <a:xfrm>
            <a:off x="990600" y="6411913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  <a:cs typeface="Times New Roman" panose="02020603050405020304" pitchFamily="18" charset="0"/>
              </a:rPr>
              <a:t>Note: Only answered by respondents who experienced exclusionary conduct (</a:t>
            </a:r>
            <a:r>
              <a:rPr lang="en-US" altLang="en-US" sz="900" i="1" dirty="0"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900" dirty="0"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en-US" altLang="en-US" sz="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1,325). 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  <a:cs typeface="Times New Roman" panose="02020603050405020304" pitchFamily="18" charset="0"/>
              </a:rPr>
              <a:t>Percentages do not sum to 100 due to multiple responses.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Top 6 Forms of Experienced Exclusionary, Intimidating, Offensive or Hostile Conduct</a:t>
            </a:r>
          </a:p>
        </p:txBody>
      </p:sp>
      <p:sp>
        <p:nvSpPr>
          <p:cNvPr id="1157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4A9F59-04CE-43D9-A56B-A6A04562E9DA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7275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21077"/>
              </p:ext>
            </p:extLst>
          </p:nvPr>
        </p:nvGraphicFramePr>
        <p:xfrm>
          <a:off x="914400" y="2133600"/>
          <a:ext cx="7848600" cy="35051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3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8828" marR="3882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28" marR="3882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28" marR="3882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Experienced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hostile work environment.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634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47.8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Ignored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 excluded.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46.5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Intimidated/bullied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Isolated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 left out.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37.7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Target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workplace incivility.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Target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derogatory verbal remarks.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6411913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  <a:cs typeface="Times New Roman" panose="02020603050405020304" pitchFamily="18" charset="0"/>
              </a:rPr>
              <a:t>Note: Only answered by respondents who experienced exclusionary conduct (</a:t>
            </a:r>
            <a:r>
              <a:rPr lang="en-US" altLang="en-US" sz="900" i="1" dirty="0"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900" dirty="0"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en-US" altLang="en-US" sz="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1,325). 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  <a:cs typeface="Times New Roman" panose="02020603050405020304" pitchFamily="18" charset="0"/>
              </a:rPr>
              <a:t>Percentages do not sum to 100 due to multiple responses.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4549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smtClean="0"/>
              <a:t>Qualitative Theme </a:t>
            </a:r>
            <a:br>
              <a:rPr lang="en-US" altLang="en-US" sz="3600" smtClean="0"/>
            </a:br>
            <a:r>
              <a:rPr lang="en-US" altLang="en-US" sz="3600" b="1" smtClean="0"/>
              <a:t>Experienced Exclusionary Conduct</a:t>
            </a:r>
            <a:endParaRPr lang="en-US" altLang="en-US" sz="3600" b="1" baseline="300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3839679"/>
              </p:ext>
            </p:extLst>
          </p:nvPr>
        </p:nvGraphicFramePr>
        <p:xfrm>
          <a:off x="838200" y="2590800"/>
          <a:ext cx="7924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8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FAAA45-5112-44BE-AF28-D37580407400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3105875"/>
              </p:ext>
            </p:extLst>
          </p:nvPr>
        </p:nvGraphicFramePr>
        <p:xfrm>
          <a:off x="914400" y="3581400"/>
          <a:ext cx="7924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5967623"/>
              </p:ext>
            </p:extLst>
          </p:nvPr>
        </p:nvGraphicFramePr>
        <p:xfrm>
          <a:off x="914400" y="4572000"/>
          <a:ext cx="7924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 smtClean="0"/>
              <a:t>Respondents Who </a:t>
            </a:r>
            <a:r>
              <a:rPr lang="en-US" altLang="en-US" sz="3400" i="1" dirty="0" smtClean="0">
                <a:solidFill>
                  <a:schemeClr val="tx1"/>
                </a:solidFill>
              </a:rPr>
              <a:t>Seriously Considered Leaving </a:t>
            </a:r>
            <a:r>
              <a:rPr lang="en-US" altLang="en-US" sz="3400" dirty="0" smtClean="0"/>
              <a:t>University of Florida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313845"/>
              </p:ext>
            </p:extLst>
          </p:nvPr>
        </p:nvGraphicFramePr>
        <p:xfrm>
          <a:off x="159656" y="2057400"/>
          <a:ext cx="9212943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238DB4-58F4-47E2-A680-E13C30BD206D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378700" cy="1143000"/>
          </a:xfrm>
        </p:spPr>
        <p:txBody>
          <a:bodyPr/>
          <a:lstStyle/>
          <a:p>
            <a:r>
              <a:rPr lang="en-US" altLang="en-US" sz="3200" dirty="0" smtClean="0"/>
              <a:t>Top 7 Reasons Respondents </a:t>
            </a:r>
            <a:r>
              <a:rPr lang="en-US" altLang="en-US" sz="3200" i="1" dirty="0" smtClean="0"/>
              <a:t>Seriously Considered Leaving </a:t>
            </a:r>
            <a:r>
              <a:rPr lang="en-US" altLang="en-US" sz="3200" dirty="0" smtClean="0"/>
              <a:t>University of Florida</a:t>
            </a: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79DC6-1D8A-44FE-AC67-B08C0B825C49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40789"/>
              </p:ext>
            </p:extLst>
          </p:nvPr>
        </p:nvGraphicFramePr>
        <p:xfrm>
          <a:off x="1066800" y="2057400"/>
          <a:ext cx="7772400" cy="388620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01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2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52" marR="6505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chemeClr val="tx2"/>
                          </a:solidFill>
                          <a:effectLst/>
                        </a:rPr>
                        <a:t>n</a:t>
                      </a:r>
                      <a:endParaRPr lang="en-US" sz="18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52" marR="6505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</a:rPr>
                        <a:t>%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52" marR="6505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Financial reasons (salary, resources, etc.)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1,684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53.1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 opportunities for advancement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Tension with supervisor/manager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Interested in a position at another institution/employer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Climate was not welcoming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Increased workload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Recruited or offered a position at another institution/employer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5690" name="Rectangle 2"/>
          <p:cNvSpPr>
            <a:spLocks noChangeArrowheads="1"/>
          </p:cNvSpPr>
          <p:nvPr/>
        </p:nvSpPr>
        <p:spPr bwMode="auto">
          <a:xfrm>
            <a:off x="685800" y="6324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Note: Table includes answers from only those </a:t>
            </a:r>
            <a:r>
              <a:rPr lang="en-US" altLang="en-US" sz="1200" dirty="0" smtClean="0"/>
              <a:t>respondents </a:t>
            </a:r>
            <a:r>
              <a:rPr lang="en-US" altLang="en-US" sz="1200" dirty="0"/>
              <a:t>who indicated that they considered leaving (</a:t>
            </a:r>
            <a:r>
              <a:rPr lang="en-US" altLang="en-US" sz="1200" i="1" dirty="0"/>
              <a:t>n</a:t>
            </a:r>
            <a:r>
              <a:rPr lang="en-US" altLang="en-US" sz="1200" dirty="0"/>
              <a:t> = </a:t>
            </a:r>
            <a:r>
              <a:rPr lang="en-US" altLang="en-US" sz="1200" dirty="0" smtClean="0"/>
              <a:t>3,171).</a:t>
            </a:r>
            <a:endParaRPr lang="en-US" alt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5438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000" dirty="0" smtClean="0"/>
              <a:t>Qualitative Themes for Respondents </a:t>
            </a:r>
            <a:br>
              <a:rPr lang="en-US" altLang="en-US" sz="3000" dirty="0" smtClean="0"/>
            </a:br>
            <a:r>
              <a:rPr lang="en-US" altLang="en-US" sz="3000" b="1" dirty="0" smtClean="0"/>
              <a:t>Why Considered leaving…</a:t>
            </a: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7CA0A2-DF3F-4109-942F-CED6FDA85EDC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58798426"/>
              </p:ext>
            </p:extLst>
          </p:nvPr>
        </p:nvGraphicFramePr>
        <p:xfrm>
          <a:off x="838200" y="23622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2345997"/>
              </p:ext>
            </p:extLst>
          </p:nvPr>
        </p:nvGraphicFramePr>
        <p:xfrm>
          <a:off x="838200" y="3657600"/>
          <a:ext cx="7924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06385074"/>
              </p:ext>
            </p:extLst>
          </p:nvPr>
        </p:nvGraphicFramePr>
        <p:xfrm>
          <a:off x="990600" y="4648200"/>
          <a:ext cx="7924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00839482"/>
              </p:ext>
            </p:extLst>
          </p:nvPr>
        </p:nvGraphicFramePr>
        <p:xfrm>
          <a:off x="990600" y="5562600"/>
          <a:ext cx="7924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2" descr="D:\Rankin&amp; Associates Consulting\Momouth College\campus pic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Perceptions</a:t>
            </a:r>
          </a:p>
        </p:txBody>
      </p:sp>
      <p:sp>
        <p:nvSpPr>
          <p:cNvPr id="164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7BF521-256A-4947-85AF-BF58B3EBB8A2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164869" name="AutoShape 2" descr="Image result for kansas state university student diversity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73400"/>
            <a:ext cx="6851650" cy="210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Respondents who observed conduct or communications directed towards a person/group of people that created an exclusionary, intimidating, offensive and/or hostile working or learning environment…</a:t>
            </a:r>
          </a:p>
        </p:txBody>
      </p:sp>
      <p:sp>
        <p:nvSpPr>
          <p:cNvPr id="1669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DC2F94-5C6E-48A8-B1E3-75B1806E86CF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pic>
        <p:nvPicPr>
          <p:cNvPr id="166916" name="Picture 1027" descr="dd0149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228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TextBox 2"/>
          <p:cNvSpPr txBox="1">
            <a:spLocks noChangeArrowheads="1"/>
          </p:cNvSpPr>
          <p:nvPr/>
        </p:nvSpPr>
        <p:spPr bwMode="auto">
          <a:xfrm>
            <a:off x="4267200" y="3306763"/>
            <a:ext cx="4495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smtClean="0"/>
              <a:t>27%  </a:t>
            </a:r>
            <a:r>
              <a:rPr lang="en-US" altLang="en-US" sz="4400" b="1" dirty="0"/>
              <a:t>(</a:t>
            </a:r>
            <a:r>
              <a:rPr lang="en-US" altLang="en-US" sz="4400" b="1" i="1" dirty="0"/>
              <a:t>n =</a:t>
            </a:r>
            <a:r>
              <a:rPr lang="en-US" altLang="en-US" sz="4400" b="1" dirty="0"/>
              <a:t> </a:t>
            </a:r>
            <a:r>
              <a:rPr lang="en-US" altLang="en-US" sz="4400" b="1" dirty="0" smtClean="0"/>
              <a:t>1,488) </a:t>
            </a:r>
            <a:endParaRPr lang="en-US" alt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Top 7 Forms of </a:t>
            </a:r>
            <a:r>
              <a:rPr lang="en-US" altLang="en-US" sz="3200" dirty="0" smtClean="0"/>
              <a:t>Observed Exclusionary, Intimidating, Offensive, or Hostile Conduct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689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CF2380-9F11-4D14-86E9-7B6FE4D673D0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9738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3681"/>
              </p:ext>
            </p:extLst>
          </p:nvPr>
        </p:nvGraphicFramePr>
        <p:xfrm>
          <a:off x="876300" y="1752600"/>
          <a:ext cx="7848600" cy="38861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6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9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082" marR="65082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082" marR="65082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082" marR="65082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Derogatory remarks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746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50.1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 experienced a hostile work environment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41.5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 intimidated/bullied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37.8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 isolated or left out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 deliberately ignored or excluded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 was the target of workplace incivility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 received a low performance evaluation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9002" name="Rectangle 1"/>
          <p:cNvSpPr>
            <a:spLocks noChangeArrowheads="1"/>
          </p:cNvSpPr>
          <p:nvPr/>
        </p:nvSpPr>
        <p:spPr bwMode="auto">
          <a:xfrm>
            <a:off x="838200" y="6488112"/>
            <a:ext cx="830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  <a:cs typeface="Times New Roman" panose="02020603050405020304" pitchFamily="18" charset="0"/>
              </a:rPr>
              <a:t>Note: Only answered by respondents who observed harassment (</a:t>
            </a:r>
            <a:r>
              <a:rPr lang="en-US" altLang="en-US" sz="900" i="1" dirty="0"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900" dirty="0"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en-US" altLang="en-US" sz="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1,488). </a:t>
            </a:r>
            <a:endParaRPr lang="en-US" altLang="en-US" sz="9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  <a:cs typeface="Times New Roman" panose="02020603050405020304" pitchFamily="18" charset="0"/>
              </a:rPr>
              <a:t>Percentages do not sum to 100 due to multiple responses.</a:t>
            </a:r>
            <a:r>
              <a:rPr lang="en-US" altLang="en-US" sz="800" dirty="0">
                <a:latin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and Staff  </a:t>
            </a:r>
            <a:br>
              <a:rPr lang="en-US" dirty="0" smtClean="0"/>
            </a:br>
            <a:r>
              <a:rPr lang="en-US" dirty="0" smtClean="0"/>
              <a:t>Climate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2057400"/>
            <a:ext cx="8258175" cy="3881437"/>
          </a:xfrm>
        </p:spPr>
        <p:txBody>
          <a:bodyPr/>
          <a:lstStyle/>
          <a:p>
            <a:r>
              <a:rPr lang="en-US" sz="2800" dirty="0" smtClean="0"/>
              <a:t>Completed in fall 2015</a:t>
            </a:r>
          </a:p>
          <a:p>
            <a:r>
              <a:rPr lang="en-US" sz="2800" dirty="0" smtClean="0"/>
              <a:t>Results became available in June</a:t>
            </a:r>
          </a:p>
          <a:p>
            <a:pPr lvl="1"/>
            <a:r>
              <a:rPr lang="en-US" sz="2400" dirty="0" smtClean="0"/>
              <a:t>Town hall meetings with Dr. Sue Rankin (Rankin and Associates) in June and then again in </a:t>
            </a:r>
            <a:r>
              <a:rPr lang="en-US" sz="2400" dirty="0" smtClean="0"/>
              <a:t>September</a:t>
            </a:r>
          </a:p>
          <a:p>
            <a:pPr lvl="1"/>
            <a:r>
              <a:rPr lang="en-US" sz="2400" dirty="0" smtClean="0"/>
              <a:t>Report, complete PPT available online</a:t>
            </a:r>
            <a:endParaRPr lang="en-US" sz="2400" dirty="0" smtClean="0"/>
          </a:p>
          <a:p>
            <a:r>
              <a:rPr lang="en-US" sz="2800" dirty="0"/>
              <a:t>College-level information </a:t>
            </a:r>
            <a:r>
              <a:rPr lang="en-US" sz="2800" dirty="0" smtClean="0"/>
              <a:t>available </a:t>
            </a:r>
            <a:r>
              <a:rPr lang="en-US" sz="2800" dirty="0"/>
              <a:t>beginning Jan. </a:t>
            </a:r>
            <a:r>
              <a:rPr lang="en-US" sz="2800" dirty="0" smtClean="0"/>
              <a:t>2</a:t>
            </a:r>
          </a:p>
          <a:p>
            <a:r>
              <a:rPr lang="en-US" sz="2800" dirty="0" smtClean="0"/>
              <a:t>Forums to discuss the results since June</a:t>
            </a:r>
          </a:p>
          <a:p>
            <a:pPr lvl="1"/>
            <a:r>
              <a:rPr lang="en-US" sz="2400" dirty="0" smtClean="0"/>
              <a:t>Also can weigh in </a:t>
            </a:r>
            <a:r>
              <a:rPr lang="en-US" sz="2400" dirty="0" smtClean="0"/>
              <a:t>online</a:t>
            </a:r>
            <a:endParaRPr lang="en-US" sz="2400" dirty="0"/>
          </a:p>
          <a:p>
            <a:r>
              <a:rPr lang="en-US" sz="2800" dirty="0" smtClean="0"/>
              <a:t>http</a:t>
            </a:r>
            <a:r>
              <a:rPr lang="en-US" sz="2800" dirty="0"/>
              <a:t>://president.ufl.edu/initiatives/uf-faculty-and-staff-climate-survey/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782B3-8B95-4224-8113-2E0E905987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12" descr="D:\Rankin&amp; Associates Consulting\Momouth College\campus pic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Employee Perceptions</a:t>
            </a:r>
            <a:endParaRPr lang="en-US" altLang="en-US" smtClean="0">
              <a:solidFill>
                <a:srgbClr val="00B050"/>
              </a:solidFill>
            </a:endParaRPr>
          </a:p>
        </p:txBody>
      </p:sp>
      <p:sp>
        <p:nvSpPr>
          <p:cNvPr id="1853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2FC21-13F1-489E-954D-ABE40CF801CA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pic>
        <p:nvPicPr>
          <p:cNvPr id="185349" name="Picture 2" descr="http://armstrong.edu/images/lp_promos/clear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05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Picture 4" descr="http://armstrong.edu/images/lp_promos/clear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81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14600" y="2743200"/>
            <a:ext cx="4191000" cy="3200400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47DBE9-1C29-47F2-82B1-1052554D83F8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187396" name="Rectangle 5"/>
          <p:cNvSpPr>
            <a:spLocks noChangeArrowheads="1"/>
          </p:cNvSpPr>
          <p:nvPr/>
        </p:nvSpPr>
        <p:spPr bwMode="auto">
          <a:xfrm>
            <a:off x="1447800" y="685800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Employee Perceptions of Unfair/Unjust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Hiring Practices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886075"/>
            <a:ext cx="7924800" cy="10858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2837492"/>
              </p:ext>
            </p:extLst>
          </p:nvPr>
        </p:nvGraphicFramePr>
        <p:xfrm>
          <a:off x="914400" y="2438400"/>
          <a:ext cx="792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4C6977-265F-4551-B3D3-52ADE17C6D73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886075"/>
            <a:ext cx="7924800" cy="10858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94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378700" cy="1143000"/>
          </a:xfrm>
        </p:spPr>
        <p:txBody>
          <a:bodyPr/>
          <a:lstStyle/>
          <a:p>
            <a:r>
              <a:rPr lang="en-US" altLang="en-US" sz="3200" smtClean="0"/>
              <a:t>Employee Perceptions of Unfair/Unjust Employment-Related Disciplinary Actions</a:t>
            </a:r>
            <a:endParaRPr lang="en-US" altLang="en-US" sz="3200" smtClean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32072580"/>
              </p:ext>
            </p:extLst>
          </p:nvPr>
        </p:nvGraphicFramePr>
        <p:xfrm>
          <a:off x="914400" y="2438400"/>
          <a:ext cx="792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32F0A9-E780-4D5A-952F-8D3D9EA5AF7C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191492" name="Rectangle 5"/>
          <p:cNvSpPr>
            <a:spLocks noChangeArrowheads="1"/>
          </p:cNvSpPr>
          <p:nvPr/>
        </p:nvSpPr>
        <p:spPr bwMode="auto">
          <a:xfrm>
            <a:off x="1447800" y="685800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Employee Perceptions of Unfair/Unjust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Practices Related to Promotion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886075"/>
            <a:ext cx="7924800" cy="10858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4462637"/>
              </p:ext>
            </p:extLst>
          </p:nvPr>
        </p:nvGraphicFramePr>
        <p:xfrm>
          <a:off x="914400" y="2438400"/>
          <a:ext cx="792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400" smtClean="0"/>
              <a:t>Most Common Bases for    Discriminatory Employment Practices</a:t>
            </a:r>
            <a:r>
              <a:rPr lang="en-US" altLang="en-US" sz="3800" b="1" smtClean="0"/>
              <a:t> </a:t>
            </a:r>
            <a:endParaRPr lang="en-US" altLang="en-US" sz="3800" baseline="300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198087"/>
              </p:ext>
            </p:extLst>
          </p:nvPr>
        </p:nvGraphicFramePr>
        <p:xfrm>
          <a:off x="76200" y="2057400"/>
          <a:ext cx="9372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35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28AEAE-C939-412B-92AD-158EE5212F4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12" descr="D:\Rankin&amp; Associates Consulting\Momouth College\campus pic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Work-Life Issues</a:t>
            </a:r>
            <a:br>
              <a:rPr lang="en-US" altLang="en-US" smtClean="0"/>
            </a:br>
            <a:r>
              <a:rPr lang="en-US" altLang="en-US" smtClean="0">
                <a:solidFill>
                  <a:schemeClr val="tx1"/>
                </a:solidFill>
              </a:rPr>
              <a:t>SUCCESSES &amp; CHALLENGES</a:t>
            </a:r>
          </a:p>
        </p:txBody>
      </p:sp>
      <p:sp>
        <p:nvSpPr>
          <p:cNvPr id="197636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667000"/>
            <a:ext cx="7391400" cy="3276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Positive views of campus climate were held by the majority of respondents.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1976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CB1F36-D103-4951-B765-70BD71B8729B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pic>
        <p:nvPicPr>
          <p:cNvPr id="197638" name="Picture 2" descr="http://admissions.pages.tcnj.edu/files/2010/11/blockquotecampu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9720263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9" name="Picture 4" descr="http://admissions.pages.tcnj.edu/files/2010/11/blockquotecampu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9567863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0" name="Picture 2" descr="http://armstrong.edu/images/lp_promos/clearpixe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05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1" name="Picture 4" descr="http://armstrong.edu/images/lp_promos/clearpixe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81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5" y="4041774"/>
            <a:ext cx="5463815" cy="2054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>
          <a:xfrm>
            <a:off x="1460500" y="685800"/>
            <a:ext cx="7607300" cy="1143000"/>
          </a:xfrm>
        </p:spPr>
        <p:txBody>
          <a:bodyPr/>
          <a:lstStyle/>
          <a:p>
            <a:r>
              <a:rPr lang="en-US" sz="2800" dirty="0"/>
              <a:t>Tenured and Tenure-Accruing Faculty </a:t>
            </a:r>
            <a:r>
              <a:rPr lang="en-US" altLang="en-US" sz="2800" dirty="0" smtClean="0"/>
              <a:t>Respondents</a:t>
            </a:r>
            <a:r>
              <a:rPr lang="en-US" altLang="en-US" sz="2800" dirty="0" smtClean="0">
                <a:solidFill>
                  <a:schemeClr val="tx1"/>
                </a:solidFill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800" dirty="0" smtClean="0">
                <a:solidFill>
                  <a:schemeClr val="tx1"/>
                </a:solidFill>
              </a:rPr>
              <a:t>Examples of </a:t>
            </a:r>
            <a:r>
              <a:rPr lang="en-US" altLang="en-US" sz="2800" dirty="0" smtClean="0"/>
              <a:t>Successes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229111"/>
              </p:ext>
            </p:extLst>
          </p:nvPr>
        </p:nvGraphicFramePr>
        <p:xfrm>
          <a:off x="685800" y="2595563"/>
          <a:ext cx="8229601" cy="380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3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F7D674-7D7A-4E4E-96C1-C08C1E71CF85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620000" cy="1143000"/>
          </a:xfrm>
        </p:spPr>
        <p:txBody>
          <a:bodyPr/>
          <a:lstStyle/>
          <a:p>
            <a:r>
              <a:rPr lang="en-US" sz="2800" dirty="0"/>
              <a:t>Tenured and Tenure-Accruing </a:t>
            </a:r>
            <a:r>
              <a:rPr lang="en-US" sz="2800" dirty="0" smtClean="0"/>
              <a:t>Faculty </a:t>
            </a:r>
            <a:r>
              <a:rPr lang="en-US" altLang="en-US" sz="2800" dirty="0" smtClean="0"/>
              <a:t>Respondents</a:t>
            </a:r>
            <a:br>
              <a:rPr lang="en-US" altLang="en-US" sz="2800" dirty="0" smtClean="0"/>
            </a:br>
            <a:r>
              <a:rPr lang="en-US" altLang="en-US" sz="2800" dirty="0" smtClean="0"/>
              <a:t>Examples of Challenges </a:t>
            </a:r>
          </a:p>
        </p:txBody>
      </p:sp>
      <p:sp>
        <p:nvSpPr>
          <p:cNvPr id="204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1DDFB0-2E9F-49ED-BD4F-A64E5B39C4E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59983734"/>
              </p:ext>
            </p:extLst>
          </p:nvPr>
        </p:nvGraphicFramePr>
        <p:xfrm>
          <a:off x="914400" y="22860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6200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dirty="0" smtClean="0"/>
              <a:t>Qualitative Themes </a:t>
            </a:r>
            <a:br>
              <a:rPr lang="en-US" altLang="en-US" sz="2800" dirty="0" smtClean="0"/>
            </a:br>
            <a:r>
              <a:rPr lang="en-US" sz="2800" dirty="0"/>
              <a:t>Tenured and Tenure-Accruing </a:t>
            </a:r>
            <a:r>
              <a:rPr lang="en-US" sz="2800" dirty="0" smtClean="0"/>
              <a:t>Faculty Respondents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Work-Life Attitudes</a:t>
            </a:r>
            <a:endParaRPr lang="en-US" altLang="en-US" sz="2800" baseline="300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8825738"/>
              </p:ext>
            </p:extLst>
          </p:nvPr>
        </p:nvGraphicFramePr>
        <p:xfrm>
          <a:off x="762000" y="25146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8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9AEC80-91B6-4D34-973B-2278F6442662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5191117"/>
              </p:ext>
            </p:extLst>
          </p:nvPr>
        </p:nvGraphicFramePr>
        <p:xfrm>
          <a:off x="762000" y="34290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9591480"/>
              </p:ext>
            </p:extLst>
          </p:nvPr>
        </p:nvGraphicFramePr>
        <p:xfrm>
          <a:off x="762000" y="46482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378700" cy="1143000"/>
          </a:xfrm>
        </p:spPr>
        <p:txBody>
          <a:bodyPr/>
          <a:lstStyle/>
          <a:p>
            <a:r>
              <a:rPr lang="en-US" sz="2600" dirty="0"/>
              <a:t>Non-Tenure-Accruing, Permanent Status, Permanent Status Accruing, and Adjunct Faculty </a:t>
            </a:r>
            <a:r>
              <a:rPr lang="en-US" altLang="en-US" sz="2600" dirty="0" smtClean="0"/>
              <a:t>Respondents</a:t>
            </a:r>
            <a:r>
              <a:rPr lang="en-US" altLang="en-US" sz="2600" dirty="0" smtClean="0">
                <a:solidFill>
                  <a:schemeClr val="tx1"/>
                </a:solidFill>
              </a:rPr>
              <a:t/>
            </a:r>
            <a:br>
              <a:rPr lang="en-US" altLang="en-US" sz="2600" dirty="0" smtClean="0">
                <a:solidFill>
                  <a:schemeClr val="tx1"/>
                </a:solidFill>
              </a:rPr>
            </a:br>
            <a:r>
              <a:rPr lang="en-US" altLang="en-US" sz="2600" dirty="0" smtClean="0">
                <a:solidFill>
                  <a:schemeClr val="tx1"/>
                </a:solidFill>
              </a:rPr>
              <a:t>Examples of </a:t>
            </a:r>
            <a:r>
              <a:rPr lang="en-US" altLang="en-US" sz="2600" dirty="0" smtClean="0"/>
              <a:t>Successes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19182"/>
              </p:ext>
            </p:extLst>
          </p:nvPr>
        </p:nvGraphicFramePr>
        <p:xfrm>
          <a:off x="685800" y="2286000"/>
          <a:ext cx="8229601" cy="380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3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F7D674-7D7A-4E4E-96C1-C08C1E71CF85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81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82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Assessing Campus Climate</a:t>
            </a:r>
          </a:p>
        </p:txBody>
      </p:sp>
      <p:sp>
        <p:nvSpPr>
          <p:cNvPr id="92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FAE5BD-80BC-4DB9-8B76-3B4859D384AB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657600" y="6519863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Rankin &amp; Reason, 2008</a:t>
            </a:r>
            <a:endParaRPr lang="en-US" altLang="en-US" sz="160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2209800"/>
          <a:ext cx="624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7953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378700" cy="1143000"/>
          </a:xfrm>
        </p:spPr>
        <p:txBody>
          <a:bodyPr/>
          <a:lstStyle/>
          <a:p>
            <a:r>
              <a:rPr lang="en-US" sz="2600" dirty="0"/>
              <a:t>Non-Tenure-Accruing, Permanent Status, Permanent Status Accruing, and Adjunct Faculty </a:t>
            </a:r>
            <a:r>
              <a:rPr lang="en-US" altLang="en-US" sz="2600" dirty="0"/>
              <a:t>Respondents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Examples of Challenges </a:t>
            </a:r>
          </a:p>
        </p:txBody>
      </p:sp>
      <p:sp>
        <p:nvSpPr>
          <p:cNvPr id="204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1DDFB0-2E9F-49ED-BD4F-A64E5B39C4E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6556670"/>
              </p:ext>
            </p:extLst>
          </p:nvPr>
        </p:nvGraphicFramePr>
        <p:xfrm>
          <a:off x="914400" y="22860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521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Qualitative Themes </a:t>
            </a:r>
            <a:br>
              <a:rPr lang="en-US" altLang="en-US" sz="2600" dirty="0" smtClean="0"/>
            </a:br>
            <a:r>
              <a:rPr lang="en-US" sz="2600" dirty="0"/>
              <a:t>Non-Tenure-Accruing, Permanent Status, Permanent Status Accruing, and Adjunct Faculty </a:t>
            </a:r>
            <a:r>
              <a:rPr lang="en-US" altLang="en-US" sz="2600" dirty="0"/>
              <a:t>Respondents </a:t>
            </a:r>
            <a:br>
              <a:rPr lang="en-US" altLang="en-US" sz="2600" dirty="0"/>
            </a:br>
            <a:r>
              <a:rPr lang="en-US" altLang="en-US" sz="2600" dirty="0" smtClean="0"/>
              <a:t>Work-Life Attitudes</a:t>
            </a:r>
            <a:endParaRPr lang="en-US" altLang="en-US" sz="2600" baseline="300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4921402"/>
              </p:ext>
            </p:extLst>
          </p:nvPr>
        </p:nvGraphicFramePr>
        <p:xfrm>
          <a:off x="762000" y="25146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8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9AEC80-91B6-4D34-973B-2278F6442662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2366340"/>
              </p:ext>
            </p:extLst>
          </p:nvPr>
        </p:nvGraphicFramePr>
        <p:xfrm>
          <a:off x="762000" y="38862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3877708"/>
              </p:ext>
            </p:extLst>
          </p:nvPr>
        </p:nvGraphicFramePr>
        <p:xfrm>
          <a:off x="762000" y="48768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9433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Qualitative Themes </a:t>
            </a:r>
            <a:br>
              <a:rPr lang="en-US" altLang="en-US" sz="2600" dirty="0" smtClean="0"/>
            </a:br>
            <a:r>
              <a:rPr lang="en-US" sz="2600" dirty="0"/>
              <a:t>Non-Tenure-Accruing, Permanent Status, Permanent Status Accruing, and Adjunct Faculty </a:t>
            </a:r>
            <a:r>
              <a:rPr lang="en-US" altLang="en-US" sz="2600" dirty="0"/>
              <a:t>Respondents </a:t>
            </a:r>
            <a:br>
              <a:rPr lang="en-US" altLang="en-US" sz="2600" dirty="0"/>
            </a:br>
            <a:r>
              <a:rPr lang="en-US" altLang="en-US" sz="2600" dirty="0" smtClean="0"/>
              <a:t>Work-Life Attitudes</a:t>
            </a:r>
            <a:endParaRPr lang="en-US" altLang="en-US" sz="2600" baseline="300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0564127"/>
              </p:ext>
            </p:extLst>
          </p:nvPr>
        </p:nvGraphicFramePr>
        <p:xfrm>
          <a:off x="762000" y="25146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8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9AEC80-91B6-4D34-973B-2278F6442662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0428358"/>
              </p:ext>
            </p:extLst>
          </p:nvPr>
        </p:nvGraphicFramePr>
        <p:xfrm>
          <a:off x="762000" y="36576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47984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>
          <a:xfrm>
            <a:off x="1384300" y="685800"/>
            <a:ext cx="7378700" cy="1143000"/>
          </a:xfrm>
        </p:spPr>
        <p:txBody>
          <a:bodyPr/>
          <a:lstStyle/>
          <a:p>
            <a:r>
              <a:rPr lang="en-US" altLang="en-US" sz="3400" dirty="0" smtClean="0"/>
              <a:t>All Faculty Respondents</a:t>
            </a:r>
            <a:r>
              <a:rPr lang="en-US" altLang="en-US" sz="3400" dirty="0" smtClean="0">
                <a:solidFill>
                  <a:schemeClr val="tx1"/>
                </a:solidFill>
              </a:rPr>
              <a:t/>
            </a:r>
            <a:br>
              <a:rPr lang="en-US" altLang="en-US" sz="3400" dirty="0" smtClean="0">
                <a:solidFill>
                  <a:schemeClr val="tx1"/>
                </a:solidFill>
              </a:rPr>
            </a:br>
            <a:r>
              <a:rPr lang="en-US" altLang="en-US" sz="3400" dirty="0" smtClean="0">
                <a:solidFill>
                  <a:schemeClr val="tx1"/>
                </a:solidFill>
              </a:rPr>
              <a:t>Examples of </a:t>
            </a:r>
            <a:r>
              <a:rPr lang="en-US" altLang="en-US" sz="3400" dirty="0" smtClean="0"/>
              <a:t>Successes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941085"/>
              </p:ext>
            </p:extLst>
          </p:nvPr>
        </p:nvGraphicFramePr>
        <p:xfrm>
          <a:off x="685800" y="2133600"/>
          <a:ext cx="8229601" cy="380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3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F7D674-7D7A-4E4E-96C1-C08C1E71CF85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03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 smtClean="0"/>
              <a:t>All Faculty Respondents</a:t>
            </a:r>
            <a:br>
              <a:rPr lang="en-US" altLang="en-US" sz="3400" dirty="0" smtClean="0"/>
            </a:br>
            <a:r>
              <a:rPr lang="en-US" altLang="en-US" sz="3400" dirty="0" smtClean="0"/>
              <a:t>Examples of Challenges </a:t>
            </a:r>
          </a:p>
        </p:txBody>
      </p:sp>
      <p:sp>
        <p:nvSpPr>
          <p:cNvPr id="204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1DDFB0-2E9F-49ED-BD4F-A64E5B39C4E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63400519"/>
              </p:ext>
            </p:extLst>
          </p:nvPr>
        </p:nvGraphicFramePr>
        <p:xfrm>
          <a:off x="914400" y="22860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369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6200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dirty="0" smtClean="0"/>
              <a:t>Qualitative Themes </a:t>
            </a:r>
            <a:br>
              <a:rPr lang="en-US" altLang="en-US" sz="2800" dirty="0" smtClean="0"/>
            </a:br>
            <a:r>
              <a:rPr lang="en-US" altLang="en-US" sz="2800" dirty="0" smtClean="0"/>
              <a:t>All Faculty Respondents </a:t>
            </a:r>
            <a:br>
              <a:rPr lang="en-US" altLang="en-US" sz="2800" dirty="0" smtClean="0"/>
            </a:br>
            <a:r>
              <a:rPr lang="en-US" altLang="en-US" sz="2800" dirty="0" smtClean="0"/>
              <a:t>Work-Life Attitudes</a:t>
            </a:r>
            <a:endParaRPr lang="en-US" altLang="en-US" sz="2800" baseline="300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8986915"/>
              </p:ext>
            </p:extLst>
          </p:nvPr>
        </p:nvGraphicFramePr>
        <p:xfrm>
          <a:off x="762000" y="25146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8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9AEC80-91B6-4D34-973B-2278F6442662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6911089"/>
              </p:ext>
            </p:extLst>
          </p:nvPr>
        </p:nvGraphicFramePr>
        <p:xfrm>
          <a:off x="762000" y="3733800"/>
          <a:ext cx="8077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4701979"/>
              </p:ext>
            </p:extLst>
          </p:nvPr>
        </p:nvGraphicFramePr>
        <p:xfrm>
          <a:off x="838200" y="4724400"/>
          <a:ext cx="8077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7162894"/>
              </p:ext>
            </p:extLst>
          </p:nvPr>
        </p:nvGraphicFramePr>
        <p:xfrm>
          <a:off x="838200" y="5638800"/>
          <a:ext cx="8077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97096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12" descr="D:\Rankin&amp; Associates Consulting\Momouth College\campus pic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Institutional Actions </a:t>
            </a:r>
          </a:p>
        </p:txBody>
      </p:sp>
      <p:sp>
        <p:nvSpPr>
          <p:cNvPr id="226308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19400"/>
            <a:ext cx="7620000" cy="3352800"/>
          </a:xfrm>
        </p:spPr>
        <p:txBody>
          <a:bodyPr/>
          <a:lstStyle/>
          <a:p>
            <a:pPr algn="l" eaLnBrk="1" hangingPunct="1"/>
            <a:endParaRPr lang="en-US" altLang="en-US" sz="2400" smtClean="0"/>
          </a:p>
          <a:p>
            <a:pPr algn="l" eaLnBrk="1" hangingPunct="1"/>
            <a:r>
              <a:rPr lang="en-US" altLang="en-US" sz="2400" smtClean="0"/>
              <a:t> </a:t>
            </a:r>
          </a:p>
          <a:p>
            <a:pPr algn="l" eaLnBrk="1" hangingPunct="1"/>
            <a:endParaRPr lang="en-US" altLang="en-US" sz="2400" smtClean="0"/>
          </a:p>
        </p:txBody>
      </p:sp>
      <p:sp>
        <p:nvSpPr>
          <p:cNvPr id="2263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1E1AD3-2D84-4AF3-99BA-548D940AF3DB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30487"/>
            <a:ext cx="5181600" cy="345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02638" cy="1219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altLang="en-US" sz="2800" dirty="0"/>
              <a:t>Faculty </a:t>
            </a:r>
            <a:r>
              <a:rPr lang="en-US" altLang="en-US" sz="2800" dirty="0" smtClean="0"/>
              <a:t>and Postdoctoral Associate Respondents’ Perceptions </a:t>
            </a:r>
            <a:r>
              <a:rPr lang="en-US" altLang="en-US" sz="2800" dirty="0"/>
              <a:t>of </a:t>
            </a:r>
            <a:r>
              <a:rPr lang="en-US" altLang="en-US" sz="2800" dirty="0" smtClean="0"/>
              <a:t>Campus </a:t>
            </a:r>
            <a:r>
              <a:rPr lang="en-US" altLang="en-US" sz="2800" dirty="0"/>
              <a:t>Initiatives that </a:t>
            </a:r>
            <a:r>
              <a:rPr lang="en-US" altLang="en-US" sz="2800" dirty="0" smtClean="0"/>
              <a:t>Positively </a:t>
            </a:r>
            <a:r>
              <a:rPr lang="en-US" altLang="en-US" sz="2800" dirty="0"/>
              <a:t>Influenced Climate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283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E3EF26-C2D0-4872-B07B-50BBD7CA6F9B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6485270"/>
              </p:ext>
            </p:extLst>
          </p:nvPr>
        </p:nvGraphicFramePr>
        <p:xfrm>
          <a:off x="469900" y="1676400"/>
          <a:ext cx="82169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02638" cy="1219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altLang="en-US" sz="2800" dirty="0"/>
              <a:t>Faculty </a:t>
            </a:r>
            <a:r>
              <a:rPr lang="en-US" altLang="en-US" sz="2800" dirty="0" smtClean="0"/>
              <a:t>and Postdoctoral Associate Respondents’ Perceptions </a:t>
            </a:r>
            <a:r>
              <a:rPr lang="en-US" altLang="en-US" sz="2800" dirty="0"/>
              <a:t>of </a:t>
            </a:r>
            <a:r>
              <a:rPr lang="en-US" altLang="en-US" sz="2800" dirty="0" smtClean="0"/>
              <a:t>Campus </a:t>
            </a:r>
            <a:r>
              <a:rPr lang="en-US" altLang="en-US" sz="2800" dirty="0"/>
              <a:t>Initiatives that </a:t>
            </a:r>
            <a:r>
              <a:rPr lang="en-US" altLang="en-US" sz="2800" dirty="0" smtClean="0"/>
              <a:t>Positively </a:t>
            </a:r>
            <a:r>
              <a:rPr lang="en-US" altLang="en-US" sz="2800" dirty="0"/>
              <a:t>Influenced Climate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283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E3EF26-C2D0-4872-B07B-50BBD7CA6F9B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7927880"/>
              </p:ext>
            </p:extLst>
          </p:nvPr>
        </p:nvGraphicFramePr>
        <p:xfrm>
          <a:off x="546100" y="1676400"/>
          <a:ext cx="82169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935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566059-9A4E-4F2D-8413-ACC9942F1653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90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en-US" sz="2800" dirty="0"/>
              <a:t>Faculty and Postdoctoral Associate Respondents’ Perceptions of Campus Initiatives that </a:t>
            </a:r>
            <a:r>
              <a:rPr lang="en-US" altLang="en-US" sz="2800" dirty="0" smtClean="0"/>
              <a:t>Influenced Climate </a:t>
            </a:r>
            <a:r>
              <a:rPr lang="en-US" altLang="en-US" sz="2800" i="1" dirty="0" smtClean="0"/>
              <a:t>Less Positively</a:t>
            </a:r>
            <a:endParaRPr lang="en-US" altLang="en-US" sz="2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89264679"/>
              </p:ext>
            </p:extLst>
          </p:nvPr>
        </p:nvGraphicFramePr>
        <p:xfrm>
          <a:off x="546100" y="1676400"/>
          <a:ext cx="82169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55D471-C56A-4D3D-893F-69450A66AE40}" type="slidenum">
              <a:rPr lang="en-US" altLang="en-US" sz="1400">
                <a:solidFill>
                  <a:srgbClr val="800000"/>
                </a:solidFill>
              </a:rPr>
              <a:pPr/>
              <a:t>5</a:t>
            </a:fld>
            <a:endParaRPr lang="en-US" altLang="en-US" sz="1400">
              <a:solidFill>
                <a:srgbClr val="800000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752600" y="0"/>
            <a:ext cx="5867400" cy="1012825"/>
          </a:xfrm>
        </p:spPr>
        <p:txBody>
          <a:bodyPr/>
          <a:lstStyle/>
          <a:p>
            <a:r>
              <a:rPr lang="en-US" altLang="en-US" smtClean="0"/>
              <a:t>Project Overview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8172225"/>
              </p:ext>
            </p:extLst>
          </p:nvPr>
        </p:nvGraphicFramePr>
        <p:xfrm>
          <a:off x="457200" y="1219200"/>
          <a:ext cx="8458200" cy="328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457200" y="5149677"/>
            <a:ext cx="8458200" cy="1174923"/>
            <a:chOff x="0" y="424500"/>
            <a:chExt cx="8458199" cy="1378125"/>
          </a:xfrm>
        </p:grpSpPr>
        <p:sp>
          <p:nvSpPr>
            <p:cNvPr id="10" name="Rectangle 9"/>
            <p:cNvSpPr/>
            <p:nvPr/>
          </p:nvSpPr>
          <p:spPr>
            <a:xfrm>
              <a:off x="0" y="424500"/>
              <a:ext cx="8458199" cy="137812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0" y="424500"/>
              <a:ext cx="8458199" cy="119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56450" tIns="520700" rIns="656450" bIns="177800" spcCol="1270" anchor="ctr"/>
            <a:lstStyle/>
            <a:p>
              <a:pPr marL="228600" lvl="1" indent="-228600" defTabSz="11112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500" b="1" dirty="0">
                  <a:solidFill>
                    <a:srgbClr val="003366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Final Report and Presentation</a:t>
              </a:r>
              <a:endParaRPr lang="en-US" sz="25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879475" y="4724400"/>
            <a:ext cx="5921375" cy="847725"/>
            <a:chOff x="422910" y="55500"/>
            <a:chExt cx="5920740" cy="738000"/>
          </a:xfrm>
        </p:grpSpPr>
        <p:sp>
          <p:nvSpPr>
            <p:cNvPr id="8" name="Rounded Rectangle 7"/>
            <p:cNvSpPr/>
            <p:nvPr/>
          </p:nvSpPr>
          <p:spPr>
            <a:xfrm>
              <a:off x="422910" y="55500"/>
              <a:ext cx="5920740" cy="738000"/>
            </a:xfrm>
            <a:prstGeom prst="roundRect">
              <a:avLst/>
            </a:prstGeom>
            <a:solidFill>
              <a:srgbClr val="78B8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459419" y="92016"/>
              <a:ext cx="5847723" cy="664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3790" tIns="0" rIns="223790" bIns="0" spcCol="1270" anchor="ctr"/>
            <a:lstStyle/>
            <a:p>
              <a:pPr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rgbClr val="FFFFFF"/>
                  </a:solidFill>
                </a:rPr>
                <a:t>Phase </a:t>
              </a:r>
              <a:r>
                <a:rPr lang="en-US" sz="3200" b="1" dirty="0" smtClean="0">
                  <a:solidFill>
                    <a:srgbClr val="FFFFFF"/>
                  </a:solidFill>
                </a:rPr>
                <a:t>III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44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12" descr="D:\Rankin&amp; Associates Consulting\Momouth College\campus pic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9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254980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035175"/>
            <a:ext cx="6662738" cy="2994025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Strengths and Successes</a:t>
            </a:r>
          </a:p>
          <a:p>
            <a:r>
              <a:rPr lang="en-US" altLang="en-US" smtClean="0"/>
              <a:t>Opportunities for Improvement</a:t>
            </a:r>
          </a:p>
        </p:txBody>
      </p:sp>
      <p:sp>
        <p:nvSpPr>
          <p:cNvPr id="2549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427A8D-B917-4E05-99A9-229719DBEA4C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68800"/>
            <a:ext cx="4724400" cy="165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3D3419-6B1E-43E7-8069-EB73B19E4849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58271" y="762000"/>
            <a:ext cx="3868271" cy="8382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1"/>
                </a:solidFill>
              </a:rPr>
              <a:t>Overall Strengths and Successes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284070"/>
              </p:ext>
            </p:extLst>
          </p:nvPr>
        </p:nvGraphicFramePr>
        <p:xfrm>
          <a:off x="990600" y="304800"/>
          <a:ext cx="9525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255016-4C3F-4407-B763-2D0D23E8EABE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38600" y="1066800"/>
            <a:ext cx="5168900" cy="8382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1"/>
                </a:solidFill>
              </a:rPr>
              <a:t>Overall Challenges and Opportunities for Improvement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64524340"/>
              </p:ext>
            </p:extLst>
          </p:nvPr>
        </p:nvGraphicFramePr>
        <p:xfrm>
          <a:off x="-1752600" y="152400"/>
          <a:ext cx="10536238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and staff forums will be held for various campus organizations or areas of campus that have asked for a session</a:t>
            </a:r>
          </a:p>
          <a:p>
            <a:r>
              <a:rPr lang="en-US" dirty="0" smtClean="0"/>
              <a:t>Also can participate online:</a:t>
            </a:r>
          </a:p>
          <a:p>
            <a:r>
              <a:rPr lang="en-US" dirty="0" smtClean="0"/>
              <a:t>http</a:t>
            </a:r>
            <a:r>
              <a:rPr lang="en-US" dirty="0"/>
              <a:t>://president.ufl.edu/initiatives/uf-faculty-and-staff-climate-survey/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782B3-8B95-4224-8113-2E0E9059872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 generated at forums will be reviewed for themes and will be narrowed into possible action items to move forward</a:t>
            </a:r>
          </a:p>
          <a:p>
            <a:r>
              <a:rPr lang="en-US" dirty="0" smtClean="0"/>
              <a:t>Emphasis will be on action that can be taken over the next 12 to 18 months</a:t>
            </a:r>
          </a:p>
          <a:p>
            <a:r>
              <a:rPr lang="en-US" dirty="0"/>
              <a:t>In addition to the </a:t>
            </a:r>
            <a:r>
              <a:rPr lang="en-US" dirty="0" smtClean="0"/>
              <a:t>survey </a:t>
            </a:r>
            <a:r>
              <a:rPr lang="en-US" dirty="0"/>
              <a:t>report now available online, college-level information will be available beginning Jan.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782B3-8B95-4224-8113-2E0E9059872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3787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Survey Limitations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762000" y="2209800"/>
          <a:ext cx="8077200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553959-3A6E-4725-A7A5-3EE1E04690AF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Method Limitation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838200" y="2209800"/>
          <a:ext cx="7315200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4C80B0-B07A-43E8-B740-95D3EB27616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400" smtClean="0"/>
              <a:t>Results</a:t>
            </a:r>
            <a:br>
              <a:rPr lang="en-US" altLang="en-US" sz="4400" smtClean="0"/>
            </a:br>
            <a:endParaRPr lang="en-US" altLang="en-US" sz="44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2738" y="2590800"/>
            <a:ext cx="6662737" cy="1192213"/>
          </a:xfrm>
        </p:spPr>
        <p:txBody>
          <a:bodyPr/>
          <a:lstStyle/>
          <a:p>
            <a:pPr eaLnBrk="1" hangingPunct="1"/>
            <a:r>
              <a:rPr lang="en-US" altLang="en-US" sz="4200" smtClean="0"/>
              <a:t>Response Rates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4B569A-EBEA-48EF-8D87-9A5F19203ECB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smtClean="0">
              <a:solidFill>
                <a:schemeClr val="folHlink"/>
              </a:solidFill>
            </a:endParaRPr>
          </a:p>
        </p:txBody>
      </p:sp>
      <p:sp>
        <p:nvSpPr>
          <p:cNvPr id="36869" name="AutoShape 4" descr="Image result for armstrong state university students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sp>
        <p:nvSpPr>
          <p:cNvPr id="36870" name="AutoShape 6" descr="Image result for armstrong state university students"/>
          <p:cNvSpPr>
            <a:spLocks noChangeAspect="1" noChangeArrowheads="1"/>
          </p:cNvSpPr>
          <p:nvPr/>
        </p:nvSpPr>
        <p:spPr bwMode="auto">
          <a:xfrm>
            <a:off x="27305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sp>
        <p:nvSpPr>
          <p:cNvPr id="36871" name="AutoShape 8" descr="Image result for armstrong state university students"/>
          <p:cNvSpPr>
            <a:spLocks noChangeAspect="1" noChangeArrowheads="1"/>
          </p:cNvSpPr>
          <p:nvPr/>
        </p:nvSpPr>
        <p:spPr bwMode="auto">
          <a:xfrm>
            <a:off x="42545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86175"/>
            <a:ext cx="4419600" cy="2486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Who are the respondents?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6493254"/>
              </p:ext>
            </p:extLst>
          </p:nvPr>
        </p:nvGraphicFramePr>
        <p:xfrm>
          <a:off x="1143000" y="1905000"/>
          <a:ext cx="7696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B008F-D6A2-4B4F-BB87-778FE2C2AE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159533</TotalTime>
  <Words>1804</Words>
  <Application>Microsoft Office PowerPoint</Application>
  <PresentationFormat>On-screen Show (4:3)</PresentationFormat>
  <Paragraphs>466</Paragraphs>
  <Slides>54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Times New Roman</vt:lpstr>
      <vt:lpstr>Wingdings</vt:lpstr>
      <vt:lpstr>Straight Edge</vt:lpstr>
      <vt:lpstr>Chart</vt:lpstr>
      <vt:lpstr>Worksheet</vt:lpstr>
      <vt:lpstr>PowerPoint Presentation</vt:lpstr>
      <vt:lpstr>For Today</vt:lpstr>
      <vt:lpstr>Faculty and Staff   Climate Survey</vt:lpstr>
      <vt:lpstr>Assessing Campus Climate</vt:lpstr>
      <vt:lpstr>Project Overview </vt:lpstr>
      <vt:lpstr>Survey Limitations</vt:lpstr>
      <vt:lpstr>Method Limitation</vt:lpstr>
      <vt:lpstr> Results </vt:lpstr>
      <vt:lpstr>Who are the respondents? </vt:lpstr>
      <vt:lpstr>Response Rates by Position</vt:lpstr>
      <vt:lpstr>Respondents’ Racial/Ethnic Identity (%) (Unduplicated Total)</vt:lpstr>
      <vt:lpstr>Respondents by Gender Identity and Position Status (%)</vt:lpstr>
      <vt:lpstr>Respondents by Sexual Identity and Position Status (n)</vt:lpstr>
      <vt:lpstr>9% (n = 511) of Respondents Had Disabilities that Substantially Affected Learning, Working, or Living Activities </vt:lpstr>
      <vt:lpstr>Respondents by  Faith-Based Affiliation (%)</vt:lpstr>
      <vt:lpstr>Citizenship Status</vt:lpstr>
      <vt:lpstr>Findings</vt:lpstr>
      <vt:lpstr>Comfort Levels with Climate</vt:lpstr>
      <vt:lpstr>Challenges and Opportunities</vt:lpstr>
      <vt:lpstr>Personal Experiences of Exclusionary, Intimidating, Offensive or Hostile Conduct</vt:lpstr>
      <vt:lpstr>Personally Experienced Based on…(%)</vt:lpstr>
      <vt:lpstr>Top 6 Forms of Experienced Exclusionary, Intimidating, Offensive or Hostile Conduct</vt:lpstr>
      <vt:lpstr>Qualitative Theme  Experienced Exclusionary Conduct</vt:lpstr>
      <vt:lpstr>Respondents Who Seriously Considered Leaving University of Florida</vt:lpstr>
      <vt:lpstr>Top 7 Reasons Respondents Seriously Considered Leaving University of Florida</vt:lpstr>
      <vt:lpstr>Qualitative Themes for Respondents  Why Considered leaving…</vt:lpstr>
      <vt:lpstr>Perceptions</vt:lpstr>
      <vt:lpstr>Respondents who observed conduct or communications directed towards a person/group of people that created an exclusionary, intimidating, offensive and/or hostile working or learning environment…</vt:lpstr>
      <vt:lpstr>Top 7 Forms of Observed Exclusionary, Intimidating, Offensive, or Hostile Conduct</vt:lpstr>
      <vt:lpstr>Employee Perceptions</vt:lpstr>
      <vt:lpstr>PowerPoint Presentation</vt:lpstr>
      <vt:lpstr>Employee Perceptions of Unfair/Unjust Employment-Related Disciplinary Actions</vt:lpstr>
      <vt:lpstr>PowerPoint Presentation</vt:lpstr>
      <vt:lpstr>Most Common Bases for    Discriminatory Employment Practices </vt:lpstr>
      <vt:lpstr>Work-Life Issues SUCCESSES &amp; CHALLENGES</vt:lpstr>
      <vt:lpstr>Tenured and Tenure-Accruing Faculty Respondents Examples of Successes</vt:lpstr>
      <vt:lpstr>Tenured and Tenure-Accruing Faculty Respondents Examples of Challenges </vt:lpstr>
      <vt:lpstr>Qualitative Themes  Tenured and Tenure-Accruing Faculty Respondents Work-Life Attitudes</vt:lpstr>
      <vt:lpstr>Non-Tenure-Accruing, Permanent Status, Permanent Status Accruing, and Adjunct Faculty Respondents Examples of Successes</vt:lpstr>
      <vt:lpstr>Non-Tenure-Accruing, Permanent Status, Permanent Status Accruing, and Adjunct Faculty Respondents  Examples of Challenges </vt:lpstr>
      <vt:lpstr>Qualitative Themes  Non-Tenure-Accruing, Permanent Status, Permanent Status Accruing, and Adjunct Faculty Respondents  Work-Life Attitudes</vt:lpstr>
      <vt:lpstr>Qualitative Themes  Non-Tenure-Accruing, Permanent Status, Permanent Status Accruing, and Adjunct Faculty Respondents  Work-Life Attitudes</vt:lpstr>
      <vt:lpstr>All Faculty Respondents Examples of Successes</vt:lpstr>
      <vt:lpstr>All Faculty Respondents Examples of Challenges </vt:lpstr>
      <vt:lpstr>Qualitative Themes  All Faculty Respondents  Work-Life Attitudes</vt:lpstr>
      <vt:lpstr>Institutional Actions </vt:lpstr>
      <vt:lpstr>Faculty and Postdoctoral Associate Respondents’ Perceptions of Campus Initiatives that Positively Influenced Climate</vt:lpstr>
      <vt:lpstr>Faculty and Postdoctoral Associate Respondents’ Perceptions of Campus Initiatives that Positively Influenced Climate</vt:lpstr>
      <vt:lpstr>Faculty and Postdoctoral Associate Respondents’ Perceptions of Campus Initiatives that Influenced Climate Less Positively</vt:lpstr>
      <vt:lpstr>Summary</vt:lpstr>
      <vt:lpstr>Overall Strengths and Successes</vt:lpstr>
      <vt:lpstr>Overall Challenges and Opportunities for Improvement</vt:lpstr>
      <vt:lpstr>Next Steps</vt:lpstr>
      <vt:lpstr>Next Steps</vt:lpstr>
    </vt:vector>
  </TitlesOfParts>
  <Company>Penn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Campus Climate:  Results of NGLTF 2000-2001 Study</dc:title>
  <dc:creator>Educational Equity</dc:creator>
  <cp:lastModifiedBy>Gentry,Jodi D</cp:lastModifiedBy>
  <cp:revision>3701</cp:revision>
  <cp:lastPrinted>2016-06-17T13:01:23Z</cp:lastPrinted>
  <dcterms:created xsi:type="dcterms:W3CDTF">2001-11-04T18:16:40Z</dcterms:created>
  <dcterms:modified xsi:type="dcterms:W3CDTF">2016-10-20T12:08:01Z</dcterms:modified>
</cp:coreProperties>
</file>